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7" r:id="rId5"/>
    <p:sldId id="1015" r:id="rId6"/>
    <p:sldId id="1000" r:id="rId7"/>
    <p:sldId id="1004" r:id="rId8"/>
    <p:sldId id="1005" r:id="rId9"/>
    <p:sldId id="1006" r:id="rId10"/>
    <p:sldId id="1007" r:id="rId11"/>
    <p:sldId id="1008" r:id="rId12"/>
    <p:sldId id="1013" r:id="rId13"/>
    <p:sldId id="1010" r:id="rId14"/>
    <p:sldId id="1012" r:id="rId15"/>
    <p:sldId id="279" r:id="rId16"/>
    <p:sldId id="284" r:id="rId17"/>
    <p:sldId id="1016" r:id="rId18"/>
    <p:sldId id="10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08" autoAdjust="0"/>
    <p:restoredTop sz="82538" autoAdjust="0"/>
  </p:normalViewPr>
  <p:slideViewPr>
    <p:cSldViewPr snapToGrid="0">
      <p:cViewPr varScale="1">
        <p:scale>
          <a:sx n="71" d="100"/>
          <a:sy n="71" d="100"/>
        </p:scale>
        <p:origin x="13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FFB55-E278-3742-ABB1-12D0C1EA6721}"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E2EAA-3E49-1F42-A6DD-3DFA749A73D0}" type="slidenum">
              <a:rPr lang="en-US" smtClean="0"/>
              <a:t>‹#›</a:t>
            </a:fld>
            <a:endParaRPr lang="en-US"/>
          </a:p>
        </p:txBody>
      </p:sp>
    </p:spTree>
    <p:extLst>
      <p:ext uri="{BB962C8B-B14F-4D97-AF65-F5344CB8AC3E}">
        <p14:creationId xmlns:p14="http://schemas.microsoft.com/office/powerpoint/2010/main" val="100167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E2EAA-3E49-1F42-A6DD-3DFA749A73D0}" type="slidenum">
              <a:rPr lang="en-US" smtClean="0"/>
              <a:t>1</a:t>
            </a:fld>
            <a:endParaRPr lang="en-US" dirty="0"/>
          </a:p>
        </p:txBody>
      </p:sp>
    </p:spTree>
    <p:extLst>
      <p:ext uri="{BB962C8B-B14F-4D97-AF65-F5344CB8AC3E}">
        <p14:creationId xmlns:p14="http://schemas.microsoft.com/office/powerpoint/2010/main" val="23832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6E8F-BE48-3243-A4D5-748A9751E9DF}"/>
              </a:ext>
            </a:extLst>
          </p:cNvPr>
          <p:cNvSpPr>
            <a:spLocks noGrp="1"/>
          </p:cNvSpPr>
          <p:nvPr>
            <p:ph type="ctrTitle"/>
          </p:nvPr>
        </p:nvSpPr>
        <p:spPr>
          <a:xfrm>
            <a:off x="667327" y="4119418"/>
            <a:ext cx="5828145" cy="729818"/>
          </a:xfrm>
        </p:spPr>
        <p:txBody>
          <a:bodyPr anchor="b">
            <a:normAutofit/>
          </a:bodyPr>
          <a:lstStyle>
            <a:lvl1pPr algn="l">
              <a:defRPr sz="4400">
                <a:latin typeface="Roboto"/>
              </a:defRPr>
            </a:lvl1pPr>
          </a:lstStyle>
          <a:p>
            <a:r>
              <a:rPr lang="en-US"/>
              <a:t>Click to edit Master title style</a:t>
            </a:r>
          </a:p>
        </p:txBody>
      </p:sp>
      <p:sp>
        <p:nvSpPr>
          <p:cNvPr id="4" name="Date Placeholder 3">
            <a:extLst>
              <a:ext uri="{FF2B5EF4-FFF2-40B4-BE49-F238E27FC236}">
                <a16:creationId xmlns:a16="http://schemas.microsoft.com/office/drawing/2014/main" id="{05A7A2F0-3605-9340-836F-E3BE2BD9D836}"/>
              </a:ext>
            </a:extLst>
          </p:cNvPr>
          <p:cNvSpPr>
            <a:spLocks noGrp="1"/>
          </p:cNvSpPr>
          <p:nvPr>
            <p:ph type="dt" sz="half" idx="10"/>
          </p:nvPr>
        </p:nvSpPr>
        <p:spPr/>
        <p:txBody>
          <a:bodyPr/>
          <a:lstStyle/>
          <a:p>
            <a:fld id="{B32220AF-3C49-8E47-86C6-D95AB4B74BFD}" type="datetime1">
              <a:rPr lang="en-GB" smtClean="0"/>
              <a:t>02/02/2024</a:t>
            </a:fld>
            <a:endParaRPr lang="en-US"/>
          </a:p>
        </p:txBody>
      </p:sp>
      <p:sp>
        <p:nvSpPr>
          <p:cNvPr id="5" name="Footer Placeholder 4">
            <a:extLst>
              <a:ext uri="{FF2B5EF4-FFF2-40B4-BE49-F238E27FC236}">
                <a16:creationId xmlns:a16="http://schemas.microsoft.com/office/drawing/2014/main" id="{23C69840-0D2A-7E46-A473-69DEB285A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A4ABB-1A3E-6D4C-A46E-F2FF12D86EB8}"/>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78361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E5A6-B24B-9043-A396-6150821CA6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7941D7-8CA7-F641-B7FE-6075E73DD0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9BBE3-54ED-7441-81A8-5C4654D4E19B}"/>
              </a:ext>
            </a:extLst>
          </p:cNvPr>
          <p:cNvSpPr>
            <a:spLocks noGrp="1"/>
          </p:cNvSpPr>
          <p:nvPr>
            <p:ph type="dt" sz="half" idx="10"/>
          </p:nvPr>
        </p:nvSpPr>
        <p:spPr/>
        <p:txBody>
          <a:bodyPr/>
          <a:lstStyle/>
          <a:p>
            <a:fld id="{473CC197-1DB1-0545-B916-F16C20E1DB31}" type="datetime1">
              <a:rPr lang="en-GB" smtClean="0"/>
              <a:t>02/02/2024</a:t>
            </a:fld>
            <a:endParaRPr lang="en-US"/>
          </a:p>
        </p:txBody>
      </p:sp>
      <p:sp>
        <p:nvSpPr>
          <p:cNvPr id="5" name="Footer Placeholder 4">
            <a:extLst>
              <a:ext uri="{FF2B5EF4-FFF2-40B4-BE49-F238E27FC236}">
                <a16:creationId xmlns:a16="http://schemas.microsoft.com/office/drawing/2014/main" id="{472E6633-BC0B-0443-BF75-774594C11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3E1C-099C-6248-81FF-730958B15220}"/>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41293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0E745-D380-A646-B8CE-AE3C6844BC51}"/>
              </a:ext>
            </a:extLst>
          </p:cNvPr>
          <p:cNvSpPr>
            <a:spLocks noGrp="1"/>
          </p:cNvSpPr>
          <p:nvPr>
            <p:ph type="title" orient="vert"/>
          </p:nvPr>
        </p:nvSpPr>
        <p:spPr>
          <a:xfrm>
            <a:off x="8724900" y="988291"/>
            <a:ext cx="2628900" cy="518867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B62CFB-0F28-A546-9381-C88A8288213F}"/>
              </a:ext>
            </a:extLst>
          </p:cNvPr>
          <p:cNvSpPr>
            <a:spLocks noGrp="1"/>
          </p:cNvSpPr>
          <p:nvPr>
            <p:ph type="body" orient="vert" idx="1"/>
          </p:nvPr>
        </p:nvSpPr>
        <p:spPr>
          <a:xfrm>
            <a:off x="838200" y="988291"/>
            <a:ext cx="7734300" cy="51886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7AF36-C515-2544-A805-61D347142B06}"/>
              </a:ext>
            </a:extLst>
          </p:cNvPr>
          <p:cNvSpPr>
            <a:spLocks noGrp="1"/>
          </p:cNvSpPr>
          <p:nvPr>
            <p:ph type="dt" sz="half" idx="10"/>
          </p:nvPr>
        </p:nvSpPr>
        <p:spPr/>
        <p:txBody>
          <a:bodyPr/>
          <a:lstStyle/>
          <a:p>
            <a:fld id="{99C66B93-0006-724D-867B-BAF7801DD933}" type="datetime1">
              <a:rPr lang="en-GB" smtClean="0"/>
              <a:t>02/02/2024</a:t>
            </a:fld>
            <a:endParaRPr lang="en-US"/>
          </a:p>
        </p:txBody>
      </p:sp>
      <p:sp>
        <p:nvSpPr>
          <p:cNvPr id="5" name="Footer Placeholder 4">
            <a:extLst>
              <a:ext uri="{FF2B5EF4-FFF2-40B4-BE49-F238E27FC236}">
                <a16:creationId xmlns:a16="http://schemas.microsoft.com/office/drawing/2014/main" id="{985E6FEC-0737-5F4D-A02D-B2E152982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BB312-2214-D345-9144-A45E55369CB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88563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082CEA-AAEC-45D4-8E6E-1B1FC0AD9C9C}" type="datetimeFigureOut">
              <a:rPr lang="en-GB" smtClean="0"/>
              <a:t>02/02/2024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4B992D-3D29-4F05-AFFD-4116E2AF16E8}" type="slidenum">
              <a:rPr lang="en-GB" smtClean="0"/>
              <a:t>‹#›</a:t>
            </a:fld>
            <a:endParaRPr lang="en-GB"/>
          </a:p>
        </p:txBody>
      </p:sp>
    </p:spTree>
    <p:extLst>
      <p:ext uri="{BB962C8B-B14F-4D97-AF65-F5344CB8AC3E}">
        <p14:creationId xmlns:p14="http://schemas.microsoft.com/office/powerpoint/2010/main" val="97299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D558-FA12-0E4B-9F6A-4D18E9878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62A6B8-B2C3-3144-A749-66F4395305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AD024-7B6E-D343-97A2-CE972E065E6E}"/>
              </a:ext>
            </a:extLst>
          </p:cNvPr>
          <p:cNvSpPr>
            <a:spLocks noGrp="1"/>
          </p:cNvSpPr>
          <p:nvPr>
            <p:ph type="dt" sz="half" idx="10"/>
          </p:nvPr>
        </p:nvSpPr>
        <p:spPr/>
        <p:txBody>
          <a:bodyPr/>
          <a:lstStyle/>
          <a:p>
            <a:fld id="{92B3629A-2C15-DC47-A123-258558622449}" type="datetime1">
              <a:rPr lang="en-GB" smtClean="0"/>
              <a:t>02/02/2024</a:t>
            </a:fld>
            <a:endParaRPr lang="en-US"/>
          </a:p>
        </p:txBody>
      </p:sp>
      <p:sp>
        <p:nvSpPr>
          <p:cNvPr id="5" name="Footer Placeholder 4">
            <a:extLst>
              <a:ext uri="{FF2B5EF4-FFF2-40B4-BE49-F238E27FC236}">
                <a16:creationId xmlns:a16="http://schemas.microsoft.com/office/drawing/2014/main" id="{82E840B8-7A2D-D448-BD94-A0606F60D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4E6CB-8CBD-0B42-8A32-F8302182F1A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3169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1C69-992F-104E-9733-6CAA4919B2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56157D-6213-0745-BEBB-D0382BAC7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2B21DA-EDAB-2B41-A115-5040293CC6E5}"/>
              </a:ext>
            </a:extLst>
          </p:cNvPr>
          <p:cNvSpPr>
            <a:spLocks noGrp="1"/>
          </p:cNvSpPr>
          <p:nvPr>
            <p:ph type="dt" sz="half" idx="10"/>
          </p:nvPr>
        </p:nvSpPr>
        <p:spPr/>
        <p:txBody>
          <a:bodyPr/>
          <a:lstStyle/>
          <a:p>
            <a:fld id="{A2845739-1E51-D54C-8314-BA55779636D4}" type="datetime1">
              <a:rPr lang="en-GB" smtClean="0"/>
              <a:t>02/02/2024</a:t>
            </a:fld>
            <a:endParaRPr lang="en-US"/>
          </a:p>
        </p:txBody>
      </p:sp>
      <p:sp>
        <p:nvSpPr>
          <p:cNvPr id="5" name="Footer Placeholder 4">
            <a:extLst>
              <a:ext uri="{FF2B5EF4-FFF2-40B4-BE49-F238E27FC236}">
                <a16:creationId xmlns:a16="http://schemas.microsoft.com/office/drawing/2014/main" id="{32448F04-9B2D-C947-A488-D2C82D4D5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99270-FFB4-2649-B1DE-1890199946EC}"/>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22067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D246-031C-9646-88AE-DE98EB714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CAE6A6-444C-7E4D-9AAE-EFC613C0E2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E066AE-4123-3947-9246-0649B17B5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3CE7C8-8C51-EC4C-BFE5-929586BAE8F2}"/>
              </a:ext>
            </a:extLst>
          </p:cNvPr>
          <p:cNvSpPr>
            <a:spLocks noGrp="1"/>
          </p:cNvSpPr>
          <p:nvPr>
            <p:ph type="dt" sz="half" idx="10"/>
          </p:nvPr>
        </p:nvSpPr>
        <p:spPr/>
        <p:txBody>
          <a:bodyPr/>
          <a:lstStyle/>
          <a:p>
            <a:fld id="{616AD52D-66D0-CD41-B2D6-01BE4B3A4FE9}" type="datetime1">
              <a:rPr lang="en-GB" smtClean="0"/>
              <a:t>02/02/2024</a:t>
            </a:fld>
            <a:endParaRPr lang="en-US"/>
          </a:p>
        </p:txBody>
      </p:sp>
      <p:sp>
        <p:nvSpPr>
          <p:cNvPr id="6" name="Footer Placeholder 5">
            <a:extLst>
              <a:ext uri="{FF2B5EF4-FFF2-40B4-BE49-F238E27FC236}">
                <a16:creationId xmlns:a16="http://schemas.microsoft.com/office/drawing/2014/main" id="{7015F5DB-65DE-404B-9D54-B00F2720E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851AF-BE40-DC45-B35D-2D28C50DE254}"/>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121645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483-64BC-C34A-811A-7E1E9E3BD57B}"/>
              </a:ext>
            </a:extLst>
          </p:cNvPr>
          <p:cNvSpPr>
            <a:spLocks noGrp="1"/>
          </p:cNvSpPr>
          <p:nvPr>
            <p:ph type="title"/>
          </p:nvPr>
        </p:nvSpPr>
        <p:spPr>
          <a:xfrm>
            <a:off x="839788" y="738909"/>
            <a:ext cx="10515600" cy="951779"/>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BBF240-35B7-9F4C-B515-7191DFCF79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0040C-0275-1B49-A714-97473712F9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3295C5-904A-E54F-81C3-48F9A7D218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50AB49-9E29-FA49-95C8-EBD661E96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3C3E67-7E66-8B46-BACD-3B8D6239C305}"/>
              </a:ext>
            </a:extLst>
          </p:cNvPr>
          <p:cNvSpPr>
            <a:spLocks noGrp="1"/>
          </p:cNvSpPr>
          <p:nvPr>
            <p:ph type="dt" sz="half" idx="10"/>
          </p:nvPr>
        </p:nvSpPr>
        <p:spPr/>
        <p:txBody>
          <a:bodyPr/>
          <a:lstStyle/>
          <a:p>
            <a:fld id="{AE8ACCDF-3EBC-AC49-A597-81AEC8B73708}" type="datetime1">
              <a:rPr lang="en-GB" smtClean="0"/>
              <a:t>02/02/2024</a:t>
            </a:fld>
            <a:endParaRPr lang="en-US"/>
          </a:p>
        </p:txBody>
      </p:sp>
      <p:sp>
        <p:nvSpPr>
          <p:cNvPr id="8" name="Footer Placeholder 7">
            <a:extLst>
              <a:ext uri="{FF2B5EF4-FFF2-40B4-BE49-F238E27FC236}">
                <a16:creationId xmlns:a16="http://schemas.microsoft.com/office/drawing/2014/main" id="{FFC249A0-3A9A-DA49-8734-F9C9A00899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43DD4-9C07-4D41-9DCD-C4963D7B4A0B}"/>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72883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5B1-AC72-D543-AC8F-34D8FBE705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9DDAAE-30C5-AA4A-B6CE-0466474AB70C}"/>
              </a:ext>
            </a:extLst>
          </p:cNvPr>
          <p:cNvSpPr>
            <a:spLocks noGrp="1"/>
          </p:cNvSpPr>
          <p:nvPr>
            <p:ph type="dt" sz="half" idx="10"/>
          </p:nvPr>
        </p:nvSpPr>
        <p:spPr/>
        <p:txBody>
          <a:bodyPr/>
          <a:lstStyle/>
          <a:p>
            <a:fld id="{0D444675-387F-294C-9421-9C272F2F20BA}" type="datetime1">
              <a:rPr lang="en-GB" smtClean="0"/>
              <a:t>02/02/2024</a:t>
            </a:fld>
            <a:endParaRPr lang="en-US"/>
          </a:p>
        </p:txBody>
      </p:sp>
      <p:sp>
        <p:nvSpPr>
          <p:cNvPr id="4" name="Footer Placeholder 3">
            <a:extLst>
              <a:ext uri="{FF2B5EF4-FFF2-40B4-BE49-F238E27FC236}">
                <a16:creationId xmlns:a16="http://schemas.microsoft.com/office/drawing/2014/main" id="{E7DC2D8C-C56B-1747-B1AB-BB834D0A2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1B3AB-E32B-9446-A64F-AB30DD62B6A1}"/>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274099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DB101-50D8-1F4F-84F6-745ECE4B342A}"/>
              </a:ext>
            </a:extLst>
          </p:cNvPr>
          <p:cNvSpPr>
            <a:spLocks noGrp="1"/>
          </p:cNvSpPr>
          <p:nvPr>
            <p:ph type="dt" sz="half" idx="10"/>
          </p:nvPr>
        </p:nvSpPr>
        <p:spPr/>
        <p:txBody>
          <a:bodyPr/>
          <a:lstStyle/>
          <a:p>
            <a:fld id="{D2CA3021-4764-594C-98D1-E5097978A4D3}" type="datetime1">
              <a:rPr lang="en-GB" smtClean="0"/>
              <a:t>02/02/2024</a:t>
            </a:fld>
            <a:endParaRPr lang="en-US"/>
          </a:p>
        </p:txBody>
      </p:sp>
      <p:sp>
        <p:nvSpPr>
          <p:cNvPr id="3" name="Footer Placeholder 2">
            <a:extLst>
              <a:ext uri="{FF2B5EF4-FFF2-40B4-BE49-F238E27FC236}">
                <a16:creationId xmlns:a16="http://schemas.microsoft.com/office/drawing/2014/main" id="{CD5DBC07-6267-DE48-9047-8E43F0A6D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992F6-E08F-884D-A365-8A9E20A72F23}"/>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9736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D054-551E-A44E-B13C-B94F1C1AEAFC}"/>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5A92BF-1432-4D44-A45B-B1021859B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B73D3-C6C4-BA43-83A3-1F205E51F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090C1F-ACF8-8C41-B947-6209042B3FF7}"/>
              </a:ext>
            </a:extLst>
          </p:cNvPr>
          <p:cNvSpPr>
            <a:spLocks noGrp="1"/>
          </p:cNvSpPr>
          <p:nvPr>
            <p:ph type="dt" sz="half" idx="10"/>
          </p:nvPr>
        </p:nvSpPr>
        <p:spPr/>
        <p:txBody>
          <a:bodyPr/>
          <a:lstStyle/>
          <a:p>
            <a:fld id="{CFF40736-E30D-EB46-9FD7-A51519A00B74}" type="datetime1">
              <a:rPr lang="en-GB" smtClean="0"/>
              <a:t>02/02/2024</a:t>
            </a:fld>
            <a:endParaRPr lang="en-US"/>
          </a:p>
        </p:txBody>
      </p:sp>
      <p:sp>
        <p:nvSpPr>
          <p:cNvPr id="6" name="Footer Placeholder 5">
            <a:extLst>
              <a:ext uri="{FF2B5EF4-FFF2-40B4-BE49-F238E27FC236}">
                <a16:creationId xmlns:a16="http://schemas.microsoft.com/office/drawing/2014/main" id="{6E0740E2-6655-EF4C-941F-DEFA3C819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A7EC5-9F0B-2B4E-8CB1-CBA3A44333F6}"/>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31347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555D-8DCD-FA40-BC5A-D3482A17238C}"/>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96FA6C-33DB-2543-BB42-1AD5B620B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CCAF119-5617-964F-A2A1-AC2079908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DCEAA-7BDA-DE4C-BD4F-EE5681B64271}"/>
              </a:ext>
            </a:extLst>
          </p:cNvPr>
          <p:cNvSpPr>
            <a:spLocks noGrp="1"/>
          </p:cNvSpPr>
          <p:nvPr>
            <p:ph type="dt" sz="half" idx="10"/>
          </p:nvPr>
        </p:nvSpPr>
        <p:spPr/>
        <p:txBody>
          <a:bodyPr/>
          <a:lstStyle/>
          <a:p>
            <a:fld id="{DE9BC82B-23AB-4C4D-9E81-C6FF0BB0C5D5}" type="datetime1">
              <a:rPr lang="en-GB" smtClean="0"/>
              <a:t>02/02/2024</a:t>
            </a:fld>
            <a:endParaRPr lang="en-US"/>
          </a:p>
        </p:txBody>
      </p:sp>
      <p:sp>
        <p:nvSpPr>
          <p:cNvPr id="6" name="Footer Placeholder 5">
            <a:extLst>
              <a:ext uri="{FF2B5EF4-FFF2-40B4-BE49-F238E27FC236}">
                <a16:creationId xmlns:a16="http://schemas.microsoft.com/office/drawing/2014/main" id="{647EC9E4-8A84-E143-89EA-C2CFF6607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BB41F-EBF2-384D-99C4-2AF238C1CFD7}"/>
              </a:ext>
            </a:extLst>
          </p:cNvPr>
          <p:cNvSpPr>
            <a:spLocks noGrp="1"/>
          </p:cNvSpPr>
          <p:nvPr>
            <p:ph type="sldNum" sz="quarter" idx="12"/>
          </p:nvPr>
        </p:nvSpPr>
        <p:spPr/>
        <p:txBody>
          <a:bodyPr/>
          <a:lstStyle/>
          <a:p>
            <a:fld id="{BD91FD10-07D8-3642-8532-7D718468E07C}" type="slidenum">
              <a:rPr lang="en-US" smtClean="0"/>
              <a:t>‹#›</a:t>
            </a:fld>
            <a:endParaRPr lang="en-US"/>
          </a:p>
        </p:txBody>
      </p:sp>
    </p:spTree>
    <p:extLst>
      <p:ext uri="{BB962C8B-B14F-4D97-AF65-F5344CB8AC3E}">
        <p14:creationId xmlns:p14="http://schemas.microsoft.com/office/powerpoint/2010/main" val="404137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70C64-C5DE-734C-9612-D55F557DB14C}"/>
              </a:ext>
            </a:extLst>
          </p:cNvPr>
          <p:cNvSpPr>
            <a:spLocks noGrp="1"/>
          </p:cNvSpPr>
          <p:nvPr>
            <p:ph type="title"/>
          </p:nvPr>
        </p:nvSpPr>
        <p:spPr>
          <a:xfrm>
            <a:off x="838200" y="748145"/>
            <a:ext cx="10515600" cy="9425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B1ADD8-96BD-8042-817B-57C202B6A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293E4-2700-A34D-B98F-B4EDF2BAC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6-Apr-21</a:t>
            </a:r>
            <a:endParaRPr lang="en-US"/>
          </a:p>
        </p:txBody>
      </p:sp>
      <p:sp>
        <p:nvSpPr>
          <p:cNvPr id="5" name="Footer Placeholder 4">
            <a:extLst>
              <a:ext uri="{FF2B5EF4-FFF2-40B4-BE49-F238E27FC236}">
                <a16:creationId xmlns:a16="http://schemas.microsoft.com/office/drawing/2014/main" id="{7F8E4D2B-A331-6643-AD7D-E0AB25E5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E1AB61-5CD2-A243-ADC7-D051CBF5D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FD10-07D8-3642-8532-7D718468E07C}" type="slidenum">
              <a:rPr lang="en-US" smtClean="0"/>
              <a:t>‹#›</a:t>
            </a:fld>
            <a:endParaRPr lang="en-US"/>
          </a:p>
        </p:txBody>
      </p:sp>
    </p:spTree>
    <p:extLst>
      <p:ext uri="{BB962C8B-B14F-4D97-AF65-F5344CB8AC3E}">
        <p14:creationId xmlns:p14="http://schemas.microsoft.com/office/powerpoint/2010/main" val="3243631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lnSpc>
          <a:spcPct val="90000"/>
        </a:lnSpc>
        <a:spcBef>
          <a:spcPct val="0"/>
        </a:spcBef>
        <a:buNone/>
        <a:defRPr sz="4400" b="1" kern="1200">
          <a:solidFill>
            <a:schemeClr val="tx1"/>
          </a:solidFill>
          <a:latin typeface="Roboto"/>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hyperlink" Target="https://www.legislation.gov.uk/uksi/2015/836/contents/made" TargetMode="External"/><Relationship Id="rId3" Type="http://schemas.openxmlformats.org/officeDocument/2006/relationships/hyperlink" Target="https://www.gov.uk/guidance/community-infrastructure-levy#para082" TargetMode="External"/><Relationship Id="rId7" Type="http://schemas.openxmlformats.org/officeDocument/2006/relationships/hyperlink" Target="https://www.legislation.gov.uk/ukdsi/2014/9780111106761/contents" TargetMode="External"/><Relationship Id="rId2" Type="http://schemas.openxmlformats.org/officeDocument/2006/relationships/hyperlink" Target="https://www.gov.uk/guidance/community-infrastructure-levy#para049" TargetMode="External"/><Relationship Id="rId1" Type="http://schemas.openxmlformats.org/officeDocument/2006/relationships/slideLayout" Target="../slideLayouts/slideLayout6.xml"/><Relationship Id="rId6" Type="http://schemas.openxmlformats.org/officeDocument/2006/relationships/hyperlink" Target="http://www.legislation.gov.uk/uksi/2014/385/regulation/7/made" TargetMode="External"/><Relationship Id="rId11" Type="http://schemas.openxmlformats.org/officeDocument/2006/relationships/hyperlink" Target="http://www.legislation.gov.uk/uksi/2010/948/part/6/made" TargetMode="External"/><Relationship Id="rId5" Type="http://schemas.openxmlformats.org/officeDocument/2006/relationships/hyperlink" Target="http://www.legislation.gov.uk/uksi/2010/948/regulation/49/made" TargetMode="External"/><Relationship Id="rId10" Type="http://schemas.openxmlformats.org/officeDocument/2006/relationships/hyperlink" Target="https://www.gov.uk/guidance/community-infrastructure-levy#para054" TargetMode="External"/><Relationship Id="rId4" Type="http://schemas.openxmlformats.org/officeDocument/2006/relationships/hyperlink" Target="https://www.gov.uk/guidance/community-infrastructure-levy#para065" TargetMode="External"/><Relationship Id="rId9" Type="http://schemas.openxmlformats.org/officeDocument/2006/relationships/hyperlink" Target="https://www.legislation.gov.uk/uksi/2020/1226/contents/ma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westnorthants.gov.uk/planning-applications-and-enforcement/planning-permission" TargetMode="External"/><Relationship Id="rId2" Type="http://schemas.openxmlformats.org/officeDocument/2006/relationships/hyperlink" Target="https://www.planningportal.co.uk/planning/policy-and-legislation/CIL/download-the-form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FD10-07D8-3642-8532-7D718468E07C}" type="slidenum">
              <a:rPr lang="en-US" smtClean="0">
                <a:solidFill>
                  <a:schemeClr val="tx1"/>
                </a:solidFill>
              </a:rPr>
              <a:t>1</a:t>
            </a:fld>
            <a:endParaRPr lang="en-US" dirty="0">
              <a:solidFill>
                <a:schemeClr val="tx1"/>
              </a:solidFill>
            </a:endParaRPr>
          </a:p>
        </p:txBody>
      </p:sp>
      <p:pic>
        <p:nvPicPr>
          <p:cNvPr id="8" name="Picture 7" descr="alt=&quot;&quot;"/>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45897" t="34359"/>
          <a:stretch/>
        </p:blipFill>
        <p:spPr>
          <a:xfrm>
            <a:off x="6197256" y="1409700"/>
            <a:ext cx="5983836" cy="5445512"/>
          </a:xfrm>
          <a:prstGeom prst="rect">
            <a:avLst/>
          </a:prstGeom>
        </p:spPr>
      </p:pic>
      <p:sp>
        <p:nvSpPr>
          <p:cNvPr id="9" name="Rounded Rectangle 8">
            <a:extLs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nvSpPr>
        <p:spPr>
          <a:xfrm>
            <a:off x="0" y="2014448"/>
            <a:ext cx="6910939" cy="2555802"/>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0">
            <a:extLst>
              <a:ext uri="{FF2B5EF4-FFF2-40B4-BE49-F238E27FC236}">
                <a16:creationId xmlns:a16="http://schemas.microsoft.com/office/drawing/2014/main" id="{56BFFB6C-92B3-9F47-A45C-19BB382CBB70}"/>
              </a:ext>
            </a:extLst>
          </p:cNvPr>
          <p:cNvSpPr txBox="1">
            <a:spLocks noGrp="1" noRot="1" noMove="1" noResize="1" noEditPoints="1" noAdjustHandles="1" noChangeArrowheads="1" noChangeShapeType="1"/>
          </p:cNvSpPr>
          <p:nvPr>
            <p:ph type="title" idx="4294967295"/>
          </p:nvPr>
        </p:nvSpPr>
        <p:spPr>
          <a:xfrm>
            <a:off x="470218" y="2245301"/>
            <a:ext cx="6317857"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3600" b="1" i="0" u="none" strike="noStrike" kern="1200" cap="none" spc="0" normalizeH="0" baseline="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Community Infrastructure Levy and Section 106</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56BFFB6C-92B3-9F47-A45C-19BB382CBB70}"/>
              </a:ext>
            </a:extLst>
          </p:cNvPr>
          <p:cNvSpPr txBox="1">
            <a:spLocks noGrp="1" noRot="1" noMove="1" noResize="1" noEditPoints="1" noAdjustHandles="1" noChangeArrowheads="1" noChangeShapeType="1"/>
          </p:cNvSpPr>
          <p:nvPr/>
        </p:nvSpPr>
        <p:spPr>
          <a:xfrm>
            <a:off x="470218" y="3123905"/>
            <a:ext cx="6199523" cy="1231106"/>
          </a:xfrm>
          <a:prstGeom prst="rect">
            <a:avLst/>
          </a:prstGeom>
          <a:noFill/>
        </p:spPr>
        <p:txBody>
          <a:bodyPr wrap="square" rtlCol="0">
            <a:spAutoFit/>
          </a:bodyPr>
          <a:lstStyle/>
          <a:p>
            <a:pPr>
              <a:spcAft>
                <a:spcPts val="1200"/>
              </a:spcAft>
            </a:pPr>
            <a:endParaRPr lang="en-GB"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spcAft>
                <a:spcPts val="1200"/>
              </a:spcAft>
            </a:pPr>
            <a:endParaRPr lang="en-GB"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4"/>
          <a:srcRect l="3920" t="4701" r="78165" b="86708"/>
          <a:stretch/>
        </p:blipFill>
        <p:spPr>
          <a:xfrm>
            <a:off x="372707" y="385726"/>
            <a:ext cx="5126571" cy="1383789"/>
          </a:xfrm>
          <a:prstGeom prst="rect">
            <a:avLst/>
          </a:prstGeom>
        </p:spPr>
      </p:pic>
    </p:spTree>
    <p:extLst>
      <p:ext uri="{BB962C8B-B14F-4D97-AF65-F5344CB8AC3E}">
        <p14:creationId xmlns:p14="http://schemas.microsoft.com/office/powerpoint/2010/main" val="309358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A345-FBCD-4166-A358-FFEA04442A5D}"/>
              </a:ext>
            </a:extLst>
          </p:cNvPr>
          <p:cNvSpPr>
            <a:spLocks noGrp="1"/>
          </p:cNvSpPr>
          <p:nvPr>
            <p:ph type="title"/>
          </p:nvPr>
        </p:nvSpPr>
        <p:spPr/>
        <p:txBody>
          <a:bodyPr>
            <a:normAutofit fontScale="90000"/>
          </a:bodyPr>
          <a:lstStyle/>
          <a:p>
            <a:r>
              <a:rPr lang="en-GB" dirty="0"/>
              <a:t>ARE ALL DEVELOPMENTS CIL CHARGABLE</a:t>
            </a:r>
          </a:p>
        </p:txBody>
      </p:sp>
      <p:sp>
        <p:nvSpPr>
          <p:cNvPr id="4" name="TextBox 3">
            <a:extLst>
              <a:ext uri="{FF2B5EF4-FFF2-40B4-BE49-F238E27FC236}">
                <a16:creationId xmlns:a16="http://schemas.microsoft.com/office/drawing/2014/main" id="{41A30E2A-5178-483A-8FB8-AA63CC7E6B56}"/>
              </a:ext>
            </a:extLst>
          </p:cNvPr>
          <p:cNvSpPr txBox="1"/>
          <p:nvPr/>
        </p:nvSpPr>
        <p:spPr>
          <a:xfrm>
            <a:off x="1026736" y="1860374"/>
            <a:ext cx="10515600" cy="4524315"/>
          </a:xfrm>
          <a:prstGeom prst="rect">
            <a:avLst/>
          </a:prstGeom>
          <a:noFill/>
        </p:spPr>
        <p:txBody>
          <a:bodyPr wrap="square">
            <a:spAutoFit/>
          </a:bodyPr>
          <a:lstStyle/>
          <a:p>
            <a:r>
              <a:rPr kumimoji="0" lang="en-GB" sz="1600" b="0" i="0"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It is possible a development is liable for CIL, however there is a wide criteria available that would mean the development can claim an exemption for CIL. </a:t>
            </a:r>
          </a:p>
          <a:p>
            <a:endParaRPr kumimoji="0" lang="en-GB" sz="1600" b="0" i="0"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algn="l"/>
            <a:r>
              <a:rPr lang="en-GB" sz="1600" b="0" i="0" dirty="0">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Residential annexes and extensions</a:t>
            </a:r>
            <a:r>
              <a:rPr lang="en-GB" sz="1600" b="0" i="0" dirty="0">
                <a:effectLst/>
                <a:latin typeface="Tahoma" panose="020B0604030504040204" pitchFamily="34" charset="0"/>
                <a:ea typeface="Tahoma" panose="020B0604030504040204" pitchFamily="34" charset="0"/>
                <a:cs typeface="Tahoma" panose="020B0604030504040204" pitchFamily="34" charset="0"/>
              </a:rPr>
              <a:t> where an exemption has been applied for and obtained prior to commencement of the development.</a:t>
            </a:r>
          </a:p>
          <a:p>
            <a:pPr algn="l"/>
            <a:endParaRPr lang="en-GB" sz="1600" b="0" i="0" dirty="0">
              <a:effectLst/>
              <a:latin typeface="Tahoma" panose="020B0604030504040204" pitchFamily="34" charset="0"/>
              <a:ea typeface="Tahoma" panose="020B0604030504040204" pitchFamily="34" charset="0"/>
              <a:cs typeface="Tahoma" panose="020B0604030504040204" pitchFamily="34" charset="0"/>
            </a:endParaRPr>
          </a:p>
          <a:p>
            <a:pPr algn="l"/>
            <a:r>
              <a:rPr lang="en-GB" sz="1600" dirty="0">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S</a:t>
            </a:r>
            <a:r>
              <a:rPr lang="en-GB" sz="1600" b="0" i="0" dirty="0">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elf-build’</a:t>
            </a:r>
            <a:r>
              <a:rPr lang="en-GB" sz="1600" b="0" i="0" dirty="0">
                <a:effectLst/>
                <a:latin typeface="Tahoma" panose="020B0604030504040204" pitchFamily="34" charset="0"/>
                <a:ea typeface="Tahoma" panose="020B0604030504040204" pitchFamily="34" charset="0"/>
                <a:cs typeface="Tahoma" panose="020B0604030504040204" pitchFamily="34" charset="0"/>
              </a:rPr>
              <a:t> houses and flats, which are built by ‘self-builders’ where an exemption has been applied for and obtained prior to commencement of the development.</a:t>
            </a:r>
          </a:p>
          <a:p>
            <a:pPr algn="l"/>
            <a:endParaRPr lang="en-GB" sz="1600" b="0" i="0" dirty="0">
              <a:effectLst/>
              <a:latin typeface="Tahoma" panose="020B0604030504040204" pitchFamily="34" charset="0"/>
              <a:ea typeface="Tahoma" panose="020B0604030504040204" pitchFamily="34" charset="0"/>
              <a:cs typeface="Tahoma" panose="020B0604030504040204" pitchFamily="34" charset="0"/>
            </a:endParaRPr>
          </a:p>
          <a:p>
            <a:pPr algn="l">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S</a:t>
            </a:r>
            <a:r>
              <a:rPr lang="en-GB" sz="1600" b="0" i="0" dirty="0">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ocial housing</a:t>
            </a:r>
            <a:r>
              <a:rPr lang="en-GB" sz="1600" b="0" i="0" dirty="0">
                <a:effectLst/>
                <a:latin typeface="Tahoma" panose="020B0604030504040204" pitchFamily="34" charset="0"/>
                <a:ea typeface="Tahoma" panose="020B0604030504040204" pitchFamily="34" charset="0"/>
                <a:cs typeface="Tahoma" panose="020B0604030504040204" pitchFamily="34" charset="0"/>
              </a:rPr>
              <a:t> that meets the relief criteria set out in </a:t>
            </a:r>
            <a:r>
              <a:rPr lang="en-GB" sz="1600" b="0" i="0" dirty="0">
                <a:effectLst/>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regulation 49</a:t>
            </a:r>
            <a:r>
              <a:rPr lang="en-GB" sz="1600" b="0" i="0" dirty="0">
                <a:effectLst/>
                <a:latin typeface="Tahoma" panose="020B0604030504040204" pitchFamily="34" charset="0"/>
                <a:ea typeface="Tahoma" panose="020B0604030504040204" pitchFamily="34" charset="0"/>
                <a:cs typeface="Tahoma" panose="020B0604030504040204" pitchFamily="34" charset="0"/>
              </a:rPr>
              <a:t> or </a:t>
            </a:r>
            <a:r>
              <a:rPr lang="en-GB" sz="1600" b="0" i="0" dirty="0">
                <a:effectLst/>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49A</a:t>
            </a:r>
            <a:r>
              <a:rPr lang="en-GB" sz="1600" b="0" i="0" dirty="0">
                <a:effectLst/>
                <a:latin typeface="Tahoma" panose="020B0604030504040204" pitchFamily="34" charset="0"/>
                <a:ea typeface="Tahoma" panose="020B0604030504040204" pitchFamily="34" charset="0"/>
                <a:cs typeface="Tahoma" panose="020B0604030504040204" pitchFamily="34" charset="0"/>
              </a:rPr>
              <a:t> (as amended by the </a:t>
            </a:r>
            <a:r>
              <a:rPr lang="en-GB" sz="1600" b="0" i="0" dirty="0">
                <a:effectLst/>
                <a:latin typeface="Tahoma" panose="020B0604030504040204" pitchFamily="34" charset="0"/>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rPr>
              <a:t>2014 Regulations</a:t>
            </a:r>
            <a:r>
              <a:rPr lang="en-GB" sz="1600" b="0" i="0" dirty="0">
                <a:effectLst/>
                <a:latin typeface="Tahoma" panose="020B0604030504040204" pitchFamily="34" charset="0"/>
                <a:ea typeface="Tahoma" panose="020B0604030504040204" pitchFamily="34" charset="0"/>
                <a:cs typeface="Tahoma" panose="020B0604030504040204" pitchFamily="34" charset="0"/>
              </a:rPr>
              <a:t>), the </a:t>
            </a:r>
            <a:r>
              <a:rPr lang="en-GB" sz="1600" b="0" i="0" dirty="0">
                <a:effectLst/>
                <a:latin typeface="Tahoma" panose="020B0604030504040204" pitchFamily="34" charset="0"/>
                <a:ea typeface="Tahoma" panose="020B0604030504040204" pitchFamily="34" charset="0"/>
                <a:cs typeface="Tahoma" panose="020B0604030504040204" pitchFamily="34" charset="0"/>
                <a:hlinkClick r:id="rId8">
                  <a:extLst>
                    <a:ext uri="{A12FA001-AC4F-418D-AE19-62706E023703}">
                      <ahyp:hlinkClr xmlns:ahyp="http://schemas.microsoft.com/office/drawing/2018/hyperlinkcolor" val="tx"/>
                    </a:ext>
                  </a:extLst>
                </a:hlinkClick>
              </a:rPr>
              <a:t>2015 Regulations</a:t>
            </a:r>
            <a:r>
              <a:rPr lang="en-GB" sz="1600" b="0" i="0" dirty="0">
                <a:effectLst/>
                <a:latin typeface="Tahoma" panose="020B0604030504040204" pitchFamily="34" charset="0"/>
                <a:ea typeface="Tahoma" panose="020B0604030504040204" pitchFamily="34" charset="0"/>
                <a:cs typeface="Tahoma" panose="020B0604030504040204" pitchFamily="34" charset="0"/>
              </a:rPr>
              <a:t> and the </a:t>
            </a:r>
            <a:r>
              <a:rPr lang="en-GB" sz="1600" b="0" i="0" strike="noStrike" dirty="0">
                <a:effectLst/>
                <a:latin typeface="Tahoma" panose="020B0604030504040204" pitchFamily="34" charset="0"/>
                <a:ea typeface="Tahoma" panose="020B0604030504040204" pitchFamily="34" charset="0"/>
                <a:cs typeface="Tahoma" panose="020B0604030504040204" pitchFamily="34" charset="0"/>
                <a:hlinkClick r:id="rId9">
                  <a:extLst>
                    <a:ext uri="{A12FA001-AC4F-418D-AE19-62706E023703}">
                      <ahyp:hlinkClr xmlns:ahyp="http://schemas.microsoft.com/office/drawing/2018/hyperlinkcolor" val="tx"/>
                    </a:ext>
                  </a:extLst>
                </a:hlinkClick>
              </a:rPr>
              <a:t>2020 (No. 2) Regulations)</a:t>
            </a:r>
            <a:r>
              <a:rPr lang="en-GB" sz="1600" b="0" i="0" dirty="0">
                <a:effectLst/>
                <a:latin typeface="Tahoma" panose="020B0604030504040204" pitchFamily="34" charset="0"/>
                <a:ea typeface="Tahoma" panose="020B0604030504040204" pitchFamily="34" charset="0"/>
                <a:cs typeface="Tahoma" panose="020B0604030504040204" pitchFamily="34" charset="0"/>
              </a:rPr>
              <a:t> and where an exemption has been applied for and obtained prior to commencement of the development.</a:t>
            </a:r>
          </a:p>
          <a:p>
            <a:pPr algn="l">
              <a:buFont typeface="Arial" panose="020B0604020202020204" pitchFamily="34" charset="0"/>
              <a:buChar char="•"/>
            </a:pPr>
            <a:endParaRPr lang="en-GB" sz="1600" b="0" i="0" dirty="0">
              <a:effectLst/>
              <a:latin typeface="Tahoma" panose="020B0604030504040204" pitchFamily="34" charset="0"/>
              <a:ea typeface="Tahoma" panose="020B0604030504040204" pitchFamily="34" charset="0"/>
              <a:cs typeface="Tahoma" panose="020B0604030504040204" pitchFamily="34" charset="0"/>
            </a:endParaRPr>
          </a:p>
          <a:p>
            <a:pPr algn="l"/>
            <a:r>
              <a:rPr lang="en-GB" sz="1600" dirty="0">
                <a:latin typeface="Tahoma" panose="020B0604030504040204" pitchFamily="34" charset="0"/>
                <a:ea typeface="Tahoma" panose="020B0604030504040204" pitchFamily="34" charset="0"/>
                <a:cs typeface="Tahoma" panose="020B0604030504040204" pitchFamily="34" charset="0"/>
                <a:hlinkClick r:id="rId10">
                  <a:extLst>
                    <a:ext uri="{A12FA001-AC4F-418D-AE19-62706E023703}">
                      <ahyp:hlinkClr xmlns:ahyp="http://schemas.microsoft.com/office/drawing/2018/hyperlinkcolor" val="tx"/>
                    </a:ext>
                  </a:extLst>
                </a:hlinkClick>
              </a:rPr>
              <a:t>C</a:t>
            </a:r>
            <a:r>
              <a:rPr lang="en-GB" sz="1600" b="0" i="0" dirty="0">
                <a:effectLst/>
                <a:latin typeface="Tahoma" panose="020B0604030504040204" pitchFamily="34" charset="0"/>
                <a:ea typeface="Tahoma" panose="020B0604030504040204" pitchFamily="34" charset="0"/>
                <a:cs typeface="Tahoma" panose="020B0604030504040204" pitchFamily="34" charset="0"/>
                <a:hlinkClick r:id="rId10">
                  <a:extLst>
                    <a:ext uri="{A12FA001-AC4F-418D-AE19-62706E023703}">
                      <ahyp:hlinkClr xmlns:ahyp="http://schemas.microsoft.com/office/drawing/2018/hyperlinkcolor" val="tx"/>
                    </a:ext>
                  </a:extLst>
                </a:hlinkClick>
              </a:rPr>
              <a:t>haritable development</a:t>
            </a:r>
            <a:r>
              <a:rPr lang="en-GB" sz="1600" b="0" i="0" dirty="0">
                <a:effectLst/>
                <a:latin typeface="Tahoma" panose="020B0604030504040204" pitchFamily="34" charset="0"/>
                <a:ea typeface="Tahoma" panose="020B0604030504040204" pitchFamily="34" charset="0"/>
                <a:cs typeface="Tahoma" panose="020B0604030504040204" pitchFamily="34" charset="0"/>
              </a:rPr>
              <a:t> that meets the relief criteria set out in </a:t>
            </a:r>
            <a:r>
              <a:rPr lang="en-GB" sz="1600" b="0" i="0" dirty="0">
                <a:effectLst/>
                <a:latin typeface="Tahoma" panose="020B0604030504040204" pitchFamily="34" charset="0"/>
                <a:ea typeface="Tahoma" panose="020B0604030504040204" pitchFamily="34" charset="0"/>
                <a:cs typeface="Tahoma" panose="020B0604030504040204" pitchFamily="34" charset="0"/>
                <a:hlinkClick r:id="rId11">
                  <a:extLst>
                    <a:ext uri="{A12FA001-AC4F-418D-AE19-62706E023703}">
                      <ahyp:hlinkClr xmlns:ahyp="http://schemas.microsoft.com/office/drawing/2018/hyperlinkcolor" val="tx"/>
                    </a:ext>
                  </a:extLst>
                </a:hlinkClick>
              </a:rPr>
              <a:t>regulations 43 to 48</a:t>
            </a:r>
            <a:r>
              <a:rPr lang="en-GB" sz="1600" b="0" i="0" dirty="0">
                <a:effectLst/>
                <a:latin typeface="Tahoma" panose="020B0604030504040204" pitchFamily="34" charset="0"/>
                <a:ea typeface="Tahoma" panose="020B0604030504040204" pitchFamily="34" charset="0"/>
                <a:cs typeface="Tahoma" panose="020B0604030504040204" pitchFamily="34" charset="0"/>
              </a:rPr>
              <a:t> and where an exemption has been applied for and obtained prior to commencement of the development.</a:t>
            </a:r>
          </a:p>
          <a:p>
            <a:pPr algn="l"/>
            <a:endParaRPr lang="en-GB" sz="1600" b="0" i="0" dirty="0">
              <a:effectLst/>
              <a:latin typeface="Tahoma" panose="020B0604030504040204" pitchFamily="34" charset="0"/>
              <a:ea typeface="Tahoma" panose="020B0604030504040204" pitchFamily="34" charset="0"/>
              <a:cs typeface="Tahoma" panose="020B0604030504040204" pitchFamily="34" charset="0"/>
            </a:endParaRPr>
          </a:p>
          <a:p>
            <a:pPr algn="l"/>
            <a:r>
              <a:rPr kumimoji="0" lang="en-GB" sz="1600" b="0" i="0"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It </a:t>
            </a:r>
            <a:r>
              <a:rPr lang="en-GB" sz="1600" dirty="0">
                <a:latin typeface="Tahoma" panose="020B0604030504040204" pitchFamily="34" charset="0"/>
                <a:ea typeface="Tahoma" panose="020B0604030504040204" pitchFamily="34" charset="0"/>
                <a:cs typeface="Tahoma" panose="020B0604030504040204" pitchFamily="34" charset="0"/>
              </a:rPr>
              <a:t>can be misunderstood if a development is exempt that forms don’t need to be filled in which can be a costly mistake! </a:t>
            </a:r>
            <a:endParaRPr kumimoji="0" lang="en-GB" sz="1600" b="0" i="0"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122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FAC1-E772-41FC-96F5-62009BEE2B87}"/>
              </a:ext>
            </a:extLst>
          </p:cNvPr>
          <p:cNvSpPr>
            <a:spLocks noGrp="1"/>
          </p:cNvSpPr>
          <p:nvPr>
            <p:ph type="title"/>
          </p:nvPr>
        </p:nvSpPr>
        <p:spPr/>
        <p:txBody>
          <a:bodyPr>
            <a:normAutofit fontScale="90000"/>
          </a:bodyPr>
          <a:lstStyle/>
          <a:p>
            <a:r>
              <a:rPr lang="en-GB" dirty="0"/>
              <a:t>HOW IS CIL MONIES SPENT/ALLOCATED</a:t>
            </a:r>
          </a:p>
        </p:txBody>
      </p:sp>
      <p:sp>
        <p:nvSpPr>
          <p:cNvPr id="4" name="TextBox 3">
            <a:extLst>
              <a:ext uri="{FF2B5EF4-FFF2-40B4-BE49-F238E27FC236}">
                <a16:creationId xmlns:a16="http://schemas.microsoft.com/office/drawing/2014/main" id="{7BCE7744-A1D6-4002-9E18-D754E4F7279B}"/>
              </a:ext>
            </a:extLst>
          </p:cNvPr>
          <p:cNvSpPr txBox="1"/>
          <p:nvPr/>
        </p:nvSpPr>
        <p:spPr>
          <a:xfrm>
            <a:off x="1117600" y="1828800"/>
            <a:ext cx="10236200" cy="4093428"/>
          </a:xfrm>
          <a:prstGeom prst="rect">
            <a:avLst/>
          </a:prstGeom>
          <a:noFill/>
        </p:spPr>
        <p:txBody>
          <a:bodyPr wrap="square">
            <a:spAutoFit/>
          </a:bodyPr>
          <a:lstStyle/>
          <a:p>
            <a:r>
              <a:rPr lang="en-GB" sz="2000" dirty="0">
                <a:effectLst/>
                <a:latin typeface="Tahoma" panose="020B0604030504040204" pitchFamily="34" charset="0"/>
                <a:ea typeface="Tahoma" panose="020B0604030504040204" pitchFamily="34" charset="0"/>
                <a:cs typeface="Tahoma" panose="020B0604030504040204" pitchFamily="34" charset="0"/>
              </a:rPr>
              <a:t>The amount of CIL monies each Parish / Town Council receives from new development within their areas will depend upon whether there is a Neighbourhood Plan in place, as set out in the CIL Regulations 2010 (as amended). For those Parish / Town Councils with a made Neighbourhood Plan will receive 25% of all the CIL funds collected from new development within their area. </a:t>
            </a:r>
          </a:p>
          <a:p>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effectLst/>
                <a:latin typeface="Tahoma" panose="020B0604030504040204" pitchFamily="34" charset="0"/>
                <a:ea typeface="Tahoma" panose="020B0604030504040204" pitchFamily="34" charset="0"/>
                <a:cs typeface="Tahoma" panose="020B0604030504040204" pitchFamily="34" charset="0"/>
              </a:rPr>
              <a:t>Those Parish / Town Councils without a Neighbourhood Plan will receive 15%.</a:t>
            </a:r>
          </a:p>
          <a:p>
            <a:pPr marL="0" indent="0">
              <a:buNone/>
            </a:pPr>
            <a:endParaRPr lang="en-GB" sz="2000" dirty="0">
              <a:effectLst/>
              <a:latin typeface="Tahoma" panose="020B0604030504040204" pitchFamily="34" charset="0"/>
              <a:ea typeface="Tahoma" panose="020B0604030504040204" pitchFamily="34" charset="0"/>
              <a:cs typeface="Tahoma" panose="020B0604030504040204" pitchFamily="34" charset="0"/>
            </a:endParaRPr>
          </a:p>
          <a:p>
            <a:r>
              <a:rPr lang="en-GB" sz="2000" b="0" i="0" dirty="0">
                <a:solidFill>
                  <a:srgbClr val="111111"/>
                </a:solidFill>
                <a:effectLst/>
                <a:latin typeface="Tahoma" panose="020B0604030504040204" pitchFamily="34" charset="0"/>
                <a:ea typeface="Tahoma" panose="020B0604030504040204" pitchFamily="34" charset="0"/>
                <a:cs typeface="Tahoma" panose="020B0604030504040204" pitchFamily="34" charset="0"/>
              </a:rPr>
              <a:t>Up to 5% of CIL receipts can be used by the collecting authority to cover </a:t>
            </a:r>
            <a:r>
              <a:rPr lang="en-GB" sz="2000" b="1" i="0" dirty="0">
                <a:solidFill>
                  <a:srgbClr val="111111"/>
                </a:solidFill>
                <a:effectLst/>
                <a:latin typeface="Tahoma" panose="020B0604030504040204" pitchFamily="34" charset="0"/>
                <a:ea typeface="Tahoma" panose="020B0604030504040204" pitchFamily="34" charset="0"/>
                <a:cs typeface="Tahoma" panose="020B0604030504040204" pitchFamily="34" charset="0"/>
              </a:rPr>
              <a:t>administrative expenses</a:t>
            </a:r>
            <a:r>
              <a:rPr lang="en-GB" sz="2000" b="0" i="0" dirty="0">
                <a:solidFill>
                  <a:srgbClr val="111111"/>
                </a:solidFill>
                <a:effectLst/>
                <a:latin typeface="Tahoma" panose="020B0604030504040204" pitchFamily="34" charset="0"/>
                <a:ea typeface="Tahoma" panose="020B0604030504040204" pitchFamily="34" charset="0"/>
                <a:cs typeface="Tahoma" panose="020B0604030504040204" pitchFamily="34" charset="0"/>
              </a:rPr>
              <a:t>.</a:t>
            </a:r>
          </a:p>
          <a:p>
            <a:endParaRPr lang="en-GB" sz="2000" dirty="0">
              <a:solidFill>
                <a:srgbClr val="111111"/>
              </a:solidFill>
              <a:latin typeface="Tahoma" panose="020B0604030504040204" pitchFamily="34" charset="0"/>
              <a:ea typeface="Tahoma" panose="020B0604030504040204" pitchFamily="34" charset="0"/>
              <a:cs typeface="Tahoma" panose="020B0604030504040204" pitchFamily="34" charset="0"/>
            </a:endParaRPr>
          </a:p>
          <a:p>
            <a:r>
              <a:rPr lang="en-GB" sz="2000" b="0" i="0" dirty="0">
                <a:solidFill>
                  <a:srgbClr val="111111"/>
                </a:solidFill>
                <a:effectLst/>
                <a:latin typeface="Tahoma" panose="020B0604030504040204" pitchFamily="34" charset="0"/>
                <a:ea typeface="Tahoma" panose="020B0604030504040204" pitchFamily="34" charset="0"/>
                <a:cs typeface="Tahoma" panose="020B0604030504040204" pitchFamily="34" charset="0"/>
              </a:rPr>
              <a:t>The remaining amount is the main CIL ‘pot’ that is available for spending on the Council’s priority strategic infrastructure projects.</a:t>
            </a:r>
            <a:endParaRPr lang="en-GB"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199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35300" y="0"/>
            <a:ext cx="9156700" cy="831273"/>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8" descr="What this briefing is about">
            <a:extLst>
              <a:ext uri="{FF2B5EF4-FFF2-40B4-BE49-F238E27FC236}">
                <a16:creationId xmlns:a16="http://schemas.microsoft.com/office/drawing/2014/main" id="{186F4C1E-4980-4053-962B-736D32235737}"/>
              </a:ext>
            </a:extLst>
          </p:cNvPr>
          <p:cNvSpPr txBox="1">
            <a:spLocks noGrp="1" noRot="1" noMove="1" noResize="1" noEditPoints="1" noAdjustHandles="1" noChangeArrowheads="1" noChangeShapeType="1"/>
          </p:cNvSpPr>
          <p:nvPr/>
        </p:nvSpPr>
        <p:spPr>
          <a:xfrm>
            <a:off x="3168305" y="92470"/>
            <a:ext cx="91566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3600" b="1" dirty="0">
                <a:solidFill>
                  <a:schemeClr val="bg1"/>
                </a:solidFill>
                <a:latin typeface="Tahoma" panose="020B0604030504040204" pitchFamily="34" charset="0"/>
                <a:ea typeface="Tahoma" panose="020B0604030504040204" pitchFamily="34" charset="0"/>
                <a:cs typeface="Tahoma" panose="020B0604030504040204" pitchFamily="34" charset="0"/>
              </a:rPr>
              <a:t>Customer Process to Complete CIL </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8" name="Rounded Rectangle 7">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392487"/>
            <a:ext cx="4202314" cy="465513"/>
          </a:xfrm>
          <a:prstGeom prst="roundRect">
            <a:avLst/>
          </a:prstGeom>
          <a:solidFill>
            <a:srgbClr val="386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92FB84BB-387C-4098-B8F8-D9F09C2E3182}"/>
              </a:ext>
            </a:extLst>
          </p:cNvPr>
          <p:cNvPicPr>
            <a:picLocks noChangeAspect="1"/>
          </p:cNvPicPr>
          <p:nvPr/>
        </p:nvPicPr>
        <p:blipFill rotWithShape="1">
          <a:blip r:embed="rId3"/>
          <a:srcRect b="8479"/>
          <a:stretch/>
        </p:blipFill>
        <p:spPr>
          <a:xfrm>
            <a:off x="4341181" y="928823"/>
            <a:ext cx="5371648" cy="5940608"/>
          </a:xfrm>
          <a:prstGeom prst="rect">
            <a:avLst/>
          </a:prstGeom>
        </p:spPr>
      </p:pic>
    </p:spTree>
    <p:extLst>
      <p:ext uri="{BB962C8B-B14F-4D97-AF65-F5344CB8AC3E}">
        <p14:creationId xmlns:p14="http://schemas.microsoft.com/office/powerpoint/2010/main" val="319610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C183D7F6-B498-43B3-948B-1728B52AA6E4}">
                <adec:decorative xmlns:adec="http://schemas.microsoft.com/office/drawing/2017/decorative" val="1"/>
              </a:ext>
            </a:extLst>
          </p:cNvPr>
          <p:cNvSpPr/>
          <p:nvPr/>
        </p:nvSpPr>
        <p:spPr>
          <a:xfrm>
            <a:off x="3312000" y="0"/>
            <a:ext cx="9000000" cy="756000"/>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GB" sz="3200" b="1" dirty="0">
                <a:latin typeface="Tahoma" panose="020B0604030504040204" pitchFamily="34" charset="0"/>
                <a:ea typeface="Tahoma" panose="020B0604030504040204" pitchFamily="34" charset="0"/>
                <a:cs typeface="Tahoma" panose="020B0604030504040204" pitchFamily="34" charset="0"/>
              </a:rPr>
              <a:t>S106 &amp; CIL – A New WNC Approach</a:t>
            </a:r>
          </a:p>
        </p:txBody>
      </p:sp>
      <p:pic>
        <p:nvPicPr>
          <p:cNvPr id="7" name="Picture 6" descr="alt=&quot;&quot;">
            <a:extLst>
              <a:ext uri="{FF2B5EF4-FFF2-40B4-BE49-F238E27FC236}">
                <a16:creationId xmlns:a16="http://schemas.microsoft.com/office/drawing/2014/main" id="{16B60B6C-EA69-344A-8CC9-82BC9110922F}"/>
              </a:ext>
            </a:extLst>
          </p:cNvPr>
          <p:cNvPicPr>
            <a:picLocks noGrp="1" noRot="1" noChangeAspect="1" noMove="1" noResize="1" noEditPoints="1" noAdjustHandles="1" noChangeArrowheads="1" noChangeShapeType="1" noCrop="1"/>
          </p:cNvPicPr>
          <p:nvPr/>
        </p:nvPicPr>
        <p:blipFill rotWithShape="1">
          <a:blip r:embed="rId2"/>
          <a:srcRect l="3920" t="4701" r="78165" b="86708"/>
          <a:stretch/>
        </p:blipFill>
        <p:spPr>
          <a:xfrm>
            <a:off x="139952" y="216642"/>
            <a:ext cx="2195926" cy="592735"/>
          </a:xfrm>
          <a:prstGeom prst="rect">
            <a:avLst/>
          </a:prstGeom>
        </p:spPr>
      </p:pic>
      <p:sp>
        <p:nvSpPr>
          <p:cNvPr id="10" name="Content Placeholder 9">
            <a:extLst>
              <a:ext uri="{FF2B5EF4-FFF2-40B4-BE49-F238E27FC236}">
                <a16:creationId xmlns:a16="http://schemas.microsoft.com/office/drawing/2014/main" id="{E46E5388-DC7A-C5C8-DF96-46E5A5A17198}"/>
              </a:ext>
            </a:extLst>
          </p:cNvPr>
          <p:cNvSpPr>
            <a:spLocks noGrp="1"/>
          </p:cNvSpPr>
          <p:nvPr>
            <p:ph sz="half" idx="1"/>
          </p:nvPr>
        </p:nvSpPr>
        <p:spPr>
          <a:xfrm>
            <a:off x="360000" y="1260000"/>
            <a:ext cx="5544000" cy="4860000"/>
          </a:xfrm>
          <a:ln>
            <a:noFill/>
          </a:ln>
        </p:spPr>
        <p:txBody>
          <a:bodyPr>
            <a:normAutofit fontScale="85000" lnSpcReduction="10000"/>
          </a:bodyPr>
          <a:lstStyle/>
          <a:p>
            <a:pPr marL="0" indent="0">
              <a:lnSpc>
                <a:spcPct val="100000"/>
              </a:lnSpc>
              <a:spcBef>
                <a:spcPts val="600"/>
              </a:spcBef>
              <a:buNone/>
            </a:pPr>
            <a:r>
              <a:rPr lang="en-GB" sz="2400" b="1" dirty="0"/>
              <a:t>CIL &amp; S106 a new WNC Approach</a:t>
            </a:r>
          </a:p>
          <a:p>
            <a:pPr marL="0" indent="0">
              <a:lnSpc>
                <a:spcPct val="100000"/>
              </a:lnSpc>
              <a:spcBef>
                <a:spcPts val="600"/>
              </a:spcBef>
              <a:buNone/>
            </a:pPr>
            <a:endParaRPr lang="en-GB" sz="2400" dirty="0"/>
          </a:p>
          <a:p>
            <a:pPr marL="0" indent="0">
              <a:lnSpc>
                <a:spcPct val="100000"/>
              </a:lnSpc>
              <a:spcBef>
                <a:spcPts val="600"/>
              </a:spcBef>
              <a:buNone/>
            </a:pPr>
            <a:r>
              <a:rPr kumimoji="0" lang="en-GB" sz="2400" b="0" i="0" u="none" strike="noStrike" kern="1200" cap="none" spc="0" normalizeH="0" baseline="0" noProof="0" dirty="0">
                <a:ln>
                  <a:noFill/>
                </a:ln>
                <a:solidFill>
                  <a:prstClr val="black"/>
                </a:solidFill>
                <a:effectLst/>
                <a:uLnTx/>
                <a:uFillTx/>
                <a:latin typeface="Tahoma"/>
                <a:ea typeface="+mn-ea"/>
                <a:cs typeface="+mn-cs"/>
              </a:rPr>
              <a:t>to be delivered:-</a:t>
            </a:r>
          </a:p>
          <a:p>
            <a:pPr marL="0" indent="0">
              <a:lnSpc>
                <a:spcPct val="100000"/>
              </a:lnSpc>
              <a:spcBef>
                <a:spcPts val="600"/>
              </a:spcBef>
              <a:buNone/>
            </a:pPr>
            <a:endParaRPr lang="en-GB" sz="240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ahoma"/>
                <a:ea typeface="+mn-ea"/>
                <a:cs typeface="+mn-cs"/>
              </a:rPr>
              <a:t>Processes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ahoma"/>
                <a:ea typeface="+mn-ea"/>
                <a:cs typeface="+mn-cs"/>
              </a:rPr>
              <a:t>Allocation and Spending Policy Team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Community Infrastructure Levy (CIL) Infrastructure List. It replaces the Regulation 123 list</a:t>
            </a:r>
            <a:endParaRPr kumimoji="0" lang="en-GB" sz="2400" b="0" i="0" u="none" strike="noStrike" kern="1200" cap="none" spc="0" normalizeH="0" baseline="0" noProof="0" dirty="0">
              <a:ln>
                <a:noFill/>
              </a:ln>
              <a:solidFill>
                <a:prstClr val="black"/>
              </a:solidFill>
              <a:effectLst/>
              <a:uLnTx/>
              <a:uFillTx/>
              <a:latin typeface="Tahoma"/>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ahoma"/>
                <a:ea typeface="+mn-ea"/>
                <a:cs typeface="+mn-cs"/>
              </a:rPr>
              <a:t>Governance and Legal Compliance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ahoma"/>
                <a:ea typeface="+mn-ea"/>
                <a:cs typeface="+mn-cs"/>
              </a:rPr>
              <a:t>Communications and Web Pages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ahoma"/>
                <a:ea typeface="+mn-ea"/>
                <a:cs typeface="+mn-cs"/>
              </a:rPr>
              <a:t>Historic Cases and Data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Tahoma"/>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ahoma"/>
                <a:ea typeface="+mn-ea"/>
                <a:cs typeface="+mn-cs"/>
              </a:rPr>
              <a:t>S106 same elements will follow timescale TBC</a:t>
            </a:r>
            <a:endParaRPr lang="en-GB" sz="2400" dirty="0"/>
          </a:p>
          <a:p>
            <a:pPr marL="0" indent="0">
              <a:lnSpc>
                <a:spcPct val="100000"/>
              </a:lnSpc>
              <a:spcBef>
                <a:spcPts val="600"/>
              </a:spcBef>
              <a:buNone/>
            </a:pPr>
            <a:endParaRPr lang="en-GB" sz="2000" dirty="0"/>
          </a:p>
        </p:txBody>
      </p:sp>
      <p:sp>
        <p:nvSpPr>
          <p:cNvPr id="3" name="Content Placeholder 2">
            <a:extLst>
              <a:ext uri="{FF2B5EF4-FFF2-40B4-BE49-F238E27FC236}">
                <a16:creationId xmlns:a16="http://schemas.microsoft.com/office/drawing/2014/main" id="{2F525C44-9998-3B8F-F837-0A0128DFB24D}"/>
              </a:ext>
            </a:extLst>
          </p:cNvPr>
          <p:cNvSpPr>
            <a:spLocks noGrp="1"/>
          </p:cNvSpPr>
          <p:nvPr>
            <p:ph sz="half" idx="2"/>
          </p:nvPr>
        </p:nvSpPr>
        <p:spPr>
          <a:xfrm>
            <a:off x="6264000" y="1260000"/>
            <a:ext cx="5544000" cy="4860000"/>
          </a:xfrm>
          <a:ln>
            <a:noFill/>
          </a:ln>
        </p:spPr>
        <p:txBody>
          <a:bodyPr>
            <a:normAutofit fontScale="85000" lnSpcReduction="10000"/>
          </a:bodyPr>
          <a:lstStyle/>
          <a:p>
            <a:pPr marL="0" indent="0">
              <a:lnSpc>
                <a:spcPct val="100000"/>
              </a:lnSpc>
              <a:spcBef>
                <a:spcPts val="600"/>
              </a:spcBef>
              <a:buNone/>
            </a:pPr>
            <a:r>
              <a:rPr lang="en-GB" sz="2400" b="1" dirty="0"/>
              <a:t>Recent Highlights</a:t>
            </a:r>
          </a:p>
          <a:p>
            <a:pPr marL="0" indent="0">
              <a:lnSpc>
                <a:spcPct val="100000"/>
              </a:lnSpc>
              <a:spcBef>
                <a:spcPts val="600"/>
              </a:spcBef>
              <a:buNone/>
            </a:pPr>
            <a:endParaRPr lang="en-GB" sz="2400" dirty="0"/>
          </a:p>
          <a:p>
            <a:pPr marL="342900" lvl="0" indent="-342900">
              <a:buFont typeface="Symbol" panose="05050102010706020507" pitchFamily="18" charset="2"/>
              <a:buChar char=""/>
            </a:pPr>
            <a:r>
              <a:rPr lang="en-GB" sz="2400" dirty="0">
                <a:effectLst/>
                <a:latin typeface="Tahoma" panose="020B0604030504040204" pitchFamily="34" charset="0"/>
                <a:ea typeface="Tahoma" panose="020B0604030504040204" pitchFamily="34" charset="0"/>
                <a:cs typeface="Tahoma" panose="020B0604030504040204" pitchFamily="34" charset="0"/>
              </a:rPr>
              <a:t>Process review sessions have taken place</a:t>
            </a:r>
          </a:p>
          <a:p>
            <a:pPr marL="342900" lvl="0" indent="-342900">
              <a:buFont typeface="Symbol" panose="05050102010706020507" pitchFamily="18" charset="2"/>
              <a:buChar char=""/>
            </a:pPr>
            <a:r>
              <a:rPr lang="en-GB" sz="2400" dirty="0">
                <a:effectLst/>
                <a:latin typeface="Tahoma" panose="020B0604030504040204" pitchFamily="34" charset="0"/>
                <a:ea typeface="Tahoma" panose="020B0604030504040204" pitchFamily="34" charset="0"/>
                <a:cs typeface="Tahoma" panose="020B0604030504040204" pitchFamily="34" charset="0"/>
              </a:rPr>
              <a:t>As is position reviewed</a:t>
            </a:r>
          </a:p>
          <a:p>
            <a:pPr marL="342900" lvl="0" indent="-342900">
              <a:buFont typeface="Symbol" panose="05050102010706020507" pitchFamily="18" charset="2"/>
              <a:buChar char=""/>
            </a:pPr>
            <a:r>
              <a:rPr lang="en-GB" sz="2400" dirty="0">
                <a:latin typeface="Tahoma" panose="020B0604030504040204" pitchFamily="34" charset="0"/>
                <a:ea typeface="Tahoma" panose="020B0604030504040204" pitchFamily="34" charset="0"/>
                <a:cs typeface="Tahoma" panose="020B0604030504040204" pitchFamily="34" charset="0"/>
              </a:rPr>
              <a:t>N</a:t>
            </a:r>
            <a:r>
              <a:rPr lang="en-GB" sz="2400" dirty="0">
                <a:effectLst/>
                <a:latin typeface="Tahoma" panose="020B0604030504040204" pitchFamily="34" charset="0"/>
                <a:ea typeface="Tahoma" panose="020B0604030504040204" pitchFamily="34" charset="0"/>
                <a:cs typeface="Tahoma" panose="020B0604030504040204" pitchFamily="34" charset="0"/>
              </a:rPr>
              <a:t>ew process drafted</a:t>
            </a:r>
          </a:p>
          <a:p>
            <a:pPr marL="342900" lvl="0" indent="-342900">
              <a:buFont typeface="Symbol" panose="05050102010706020507" pitchFamily="18" charset="2"/>
              <a:buChar char=""/>
            </a:pPr>
            <a:r>
              <a:rPr lang="en-GB" sz="2400" dirty="0">
                <a:effectLst/>
                <a:latin typeface="Tahoma" panose="020B0604030504040204" pitchFamily="34" charset="0"/>
                <a:ea typeface="Tahoma" panose="020B0604030504040204" pitchFamily="34" charset="0"/>
                <a:cs typeface="Tahoma" panose="020B0604030504040204" pitchFamily="34" charset="0"/>
              </a:rPr>
              <a:t>Checklist, instructions, protocol, technology and data</a:t>
            </a:r>
          </a:p>
          <a:p>
            <a:pPr marL="342900" lvl="0" indent="-342900">
              <a:buFont typeface="Symbol" panose="05050102010706020507" pitchFamily="18" charset="2"/>
              <a:buChar char=""/>
            </a:pPr>
            <a:r>
              <a:rPr lang="en-GB" sz="2400" dirty="0">
                <a:latin typeface="Tahoma" panose="020B0604030504040204" pitchFamily="34" charset="0"/>
                <a:ea typeface="Tahoma" panose="020B0604030504040204" pitchFamily="34" charset="0"/>
                <a:cs typeface="Tahoma" panose="020B0604030504040204" pitchFamily="34" charset="0"/>
              </a:rPr>
              <a:t>Training session Completed for mid January 2024</a:t>
            </a:r>
            <a:endParaRPr lang="en-GB" sz="24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GB" sz="2400" dirty="0">
                <a:effectLst/>
                <a:latin typeface="Tahoma" panose="020B0604030504040204" pitchFamily="34" charset="0"/>
                <a:ea typeface="Tahoma" panose="020B0604030504040204" pitchFamily="34" charset="0"/>
                <a:cs typeface="Tahoma" panose="020B0604030504040204" pitchFamily="34" charset="0"/>
              </a:rPr>
              <a:t>All to aid a consistent new WNC approach</a:t>
            </a:r>
          </a:p>
          <a:p>
            <a:pPr marL="342900" lvl="0" indent="-342900">
              <a:buFont typeface="Symbol" panose="05050102010706020507" pitchFamily="18" charset="2"/>
              <a:buChar char=""/>
            </a:pPr>
            <a:r>
              <a:rPr kumimoji="0" lang="en-GB" sz="24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Recruited 2x FTC staff dedicated to S106 data entry project</a:t>
            </a:r>
            <a:endParaRPr lang="en-GB" sz="2400" dirty="0">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kumimoji="0" lang="en-GB" sz="24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6x temporary staff from CBT provided to start CIL data review project 31/1/24</a:t>
            </a:r>
            <a:endParaRPr lang="en-GB" sz="24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endParaRPr lang="en-GB" sz="2400" dirty="0">
              <a:effectLst/>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endParaRPr lang="en-GB" sz="2400" dirty="0"/>
          </a:p>
        </p:txBody>
      </p:sp>
      <p:sp>
        <p:nvSpPr>
          <p:cNvPr id="11" name="Rounded Rectangle 7">
            <a:extLst>
              <a:ext uri="{FF2B5EF4-FFF2-40B4-BE49-F238E27FC236}">
                <a16:creationId xmlns:a16="http://schemas.microsoft.com/office/drawing/2014/main" id="{4110CA80-6FEA-37DA-464B-E0859B800CF7}"/>
              </a:ext>
              <a:ext uri="{C183D7F6-B498-43B3-948B-1728B52AA6E4}">
                <adec:decorative xmlns:adec="http://schemas.microsoft.com/office/drawing/2017/decorative" val="1"/>
              </a:ext>
            </a:extLst>
          </p:cNvPr>
          <p:cNvSpPr/>
          <p:nvPr/>
        </p:nvSpPr>
        <p:spPr>
          <a:xfrm>
            <a:off x="-72000" y="6397200"/>
            <a:ext cx="4212000" cy="468000"/>
          </a:xfrm>
          <a:prstGeom prst="roundRect">
            <a:avLst/>
          </a:prstGeom>
          <a:solidFill>
            <a:srgbClr val="9D192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a:p>
        </p:txBody>
      </p:sp>
    </p:spTree>
    <p:extLst>
      <p:ext uri="{BB962C8B-B14F-4D97-AF65-F5344CB8AC3E}">
        <p14:creationId xmlns:p14="http://schemas.microsoft.com/office/powerpoint/2010/main" val="22836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0AC3-E9E7-41A5-92C0-228049334DE7}"/>
              </a:ext>
            </a:extLst>
          </p:cNvPr>
          <p:cNvSpPr>
            <a:spLocks noGrp="1"/>
          </p:cNvSpPr>
          <p:nvPr>
            <p:ph type="title"/>
          </p:nvPr>
        </p:nvSpPr>
        <p:spPr/>
        <p:txBody>
          <a:bodyPr/>
          <a:lstStyle/>
          <a:p>
            <a:r>
              <a:rPr lang="en-GB" dirty="0"/>
              <a:t>Local Engagement – how to help?</a:t>
            </a:r>
          </a:p>
        </p:txBody>
      </p:sp>
      <p:sp>
        <p:nvSpPr>
          <p:cNvPr id="3" name="Content Placeholder 2">
            <a:extLst>
              <a:ext uri="{FF2B5EF4-FFF2-40B4-BE49-F238E27FC236}">
                <a16:creationId xmlns:a16="http://schemas.microsoft.com/office/drawing/2014/main" id="{E6832519-452B-4C1A-9033-674AB7591646}"/>
              </a:ext>
            </a:extLst>
          </p:cNvPr>
          <p:cNvSpPr>
            <a:spLocks noGrp="1"/>
          </p:cNvSpPr>
          <p:nvPr>
            <p:ph idx="1"/>
          </p:nvPr>
        </p:nvSpPr>
        <p:spPr/>
        <p:txBody>
          <a:bodyPr>
            <a:normAutofit fontScale="92500" lnSpcReduction="20000"/>
          </a:bodyPr>
          <a:lstStyle/>
          <a:p>
            <a:r>
              <a:rPr lang="en-GB" dirty="0"/>
              <a:t>Creating strong communication between Councillors/Parishes and the Enforcement Team</a:t>
            </a:r>
          </a:p>
          <a:p>
            <a:r>
              <a:rPr lang="en-GB" dirty="0"/>
              <a:t>Collaborative working</a:t>
            </a:r>
          </a:p>
          <a:p>
            <a:r>
              <a:rPr lang="en-GB" dirty="0"/>
              <a:t>Consideration  being given separate inbox for Councillors/Parish Cs for any S106 and CIL matters to allow you to you to communicate with us regarding local developments in the area.  </a:t>
            </a:r>
          </a:p>
          <a:p>
            <a:r>
              <a:rPr lang="en-GB" dirty="0"/>
              <a:t>Purpose of inbox is to enable you to provide local information of developments to act as an extension of the team. The information will then be reviewed with the team.  This won’t be an additional avenue for communications, so responses will be automated.  It is purely for intelligence gathering. </a:t>
            </a:r>
          </a:p>
          <a:p>
            <a:r>
              <a:rPr lang="en-GB" dirty="0"/>
              <a:t>If you wish to raise a query, the current inboxes will remain.  </a:t>
            </a:r>
          </a:p>
          <a:p>
            <a:endParaRPr lang="en-GB" dirty="0"/>
          </a:p>
        </p:txBody>
      </p:sp>
    </p:spTree>
    <p:extLst>
      <p:ext uri="{BB962C8B-B14F-4D97-AF65-F5344CB8AC3E}">
        <p14:creationId xmlns:p14="http://schemas.microsoft.com/office/powerpoint/2010/main" val="355399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A2BE-EF69-41F1-8D93-E722018903C1}"/>
              </a:ext>
            </a:extLst>
          </p:cNvPr>
          <p:cNvSpPr>
            <a:spLocks noGrp="1"/>
          </p:cNvSpPr>
          <p:nvPr>
            <p:ph type="title"/>
          </p:nvPr>
        </p:nvSpPr>
        <p:spPr>
          <a:xfrm>
            <a:off x="838200" y="2064469"/>
            <a:ext cx="10515600" cy="3016577"/>
          </a:xfrm>
        </p:spPr>
        <p:txBody>
          <a:bodyPr/>
          <a:lstStyle/>
          <a:p>
            <a:r>
              <a:rPr lang="en-GB" dirty="0"/>
              <a:t>QUESTIONS</a:t>
            </a:r>
          </a:p>
        </p:txBody>
      </p:sp>
    </p:spTree>
    <p:extLst>
      <p:ext uri="{BB962C8B-B14F-4D97-AF65-F5344CB8AC3E}">
        <p14:creationId xmlns:p14="http://schemas.microsoft.com/office/powerpoint/2010/main" val="37196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0AC3-E9E7-41A5-92C0-228049334DE7}"/>
              </a:ext>
            </a:extLst>
          </p:cNvPr>
          <p:cNvSpPr>
            <a:spLocks noGrp="1"/>
          </p:cNvSpPr>
          <p:nvPr>
            <p:ph type="title"/>
          </p:nvPr>
        </p:nvSpPr>
        <p:spPr/>
        <p:txBody>
          <a:bodyPr/>
          <a:lstStyle/>
          <a:p>
            <a:r>
              <a:rPr lang="en-GB" dirty="0"/>
              <a:t>THE TEAM</a:t>
            </a:r>
          </a:p>
        </p:txBody>
      </p:sp>
      <p:pic>
        <p:nvPicPr>
          <p:cNvPr id="5" name="Content Placeholder 4" descr="A diagram of a company&#10;&#10;Description automatically generated">
            <a:extLst>
              <a:ext uri="{FF2B5EF4-FFF2-40B4-BE49-F238E27FC236}">
                <a16:creationId xmlns:a16="http://schemas.microsoft.com/office/drawing/2014/main" id="{533ED44F-E0D8-4B72-8FB3-5699AF28BF52}"/>
              </a:ext>
            </a:extLst>
          </p:cNvPr>
          <p:cNvPicPr>
            <a:picLocks noGrp="1" noChangeAspect="1"/>
          </p:cNvPicPr>
          <p:nvPr>
            <p:ph idx="1"/>
          </p:nvPr>
        </p:nvPicPr>
        <p:blipFill>
          <a:blip r:embed="rId2"/>
          <a:stretch>
            <a:fillRect/>
          </a:stretch>
        </p:blipFill>
        <p:spPr>
          <a:xfrm>
            <a:off x="2828041" y="1825624"/>
            <a:ext cx="7362333" cy="4641163"/>
          </a:xfrm>
        </p:spPr>
      </p:pic>
    </p:spTree>
    <p:extLst>
      <p:ext uri="{BB962C8B-B14F-4D97-AF65-F5344CB8AC3E}">
        <p14:creationId xmlns:p14="http://schemas.microsoft.com/office/powerpoint/2010/main" val="254126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7874-33D9-4C73-AA53-188C067083F0}"/>
              </a:ext>
            </a:extLst>
          </p:cNvPr>
          <p:cNvSpPr>
            <a:spLocks noGrp="1"/>
          </p:cNvSpPr>
          <p:nvPr>
            <p:ph type="title"/>
          </p:nvPr>
        </p:nvSpPr>
        <p:spPr/>
        <p:txBody>
          <a:bodyPr/>
          <a:lstStyle/>
          <a:p>
            <a:r>
              <a:rPr lang="en-GB" dirty="0"/>
              <a:t>WHAT IS CIL</a:t>
            </a:r>
          </a:p>
        </p:txBody>
      </p:sp>
      <p:sp>
        <p:nvSpPr>
          <p:cNvPr id="3" name="Content Placeholder 2">
            <a:extLst>
              <a:ext uri="{FF2B5EF4-FFF2-40B4-BE49-F238E27FC236}">
                <a16:creationId xmlns:a16="http://schemas.microsoft.com/office/drawing/2014/main" id="{A666A2FA-89FA-4A88-896B-1315C839F944}"/>
              </a:ext>
            </a:extLst>
          </p:cNvPr>
          <p:cNvSpPr>
            <a:spLocks noGrp="1"/>
          </p:cNvSpPr>
          <p:nvPr>
            <p:ph idx="1"/>
          </p:nvPr>
        </p:nvSpPr>
        <p:spPr/>
        <p:txBody>
          <a:bodyPr>
            <a:normAutofit/>
          </a:bodyPr>
          <a:lstStyle/>
          <a:p>
            <a:pPr algn="just"/>
            <a:r>
              <a:rPr lang="en-GB" sz="3200" b="0" i="0" dirty="0">
                <a:solidFill>
                  <a:srgbClr val="404040"/>
                </a:solidFill>
                <a:effectLst/>
                <a:latin typeface="Tahoma" panose="020B0604030504040204" pitchFamily="34" charset="0"/>
                <a:ea typeface="Tahoma" panose="020B0604030504040204" pitchFamily="34" charset="0"/>
                <a:cs typeface="Tahoma" panose="020B0604030504040204" pitchFamily="34" charset="0"/>
              </a:rPr>
              <a:t>The Community Infrastructure Levy (CIL) is a planning charge, introduced by the Government through the Planning Act 2008 to provide a fair and transparent means for ensuring that development contributes to the cost of the infrastructure it will rely upon, such as schools and roads.  The levy applies to most new buildings and charges are based on the size and type of new floorspace.</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024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A0A7-9A0B-4CAD-A2F7-F6C51F5B6D42}"/>
              </a:ext>
            </a:extLst>
          </p:cNvPr>
          <p:cNvSpPr>
            <a:spLocks noGrp="1"/>
          </p:cNvSpPr>
          <p:nvPr>
            <p:ph type="title"/>
          </p:nvPr>
        </p:nvSpPr>
        <p:spPr/>
        <p:txBody>
          <a:bodyPr/>
          <a:lstStyle/>
          <a:p>
            <a:r>
              <a:rPr lang="en-GB" dirty="0"/>
              <a:t>WHAT IS A S106 AGREEMENT</a:t>
            </a:r>
          </a:p>
        </p:txBody>
      </p:sp>
      <p:sp>
        <p:nvSpPr>
          <p:cNvPr id="4" name="TextBox 3">
            <a:extLst>
              <a:ext uri="{FF2B5EF4-FFF2-40B4-BE49-F238E27FC236}">
                <a16:creationId xmlns:a16="http://schemas.microsoft.com/office/drawing/2014/main" id="{5624B203-6C42-416D-AE65-ECDA08E398D3}"/>
              </a:ext>
            </a:extLst>
          </p:cNvPr>
          <p:cNvSpPr txBox="1"/>
          <p:nvPr/>
        </p:nvSpPr>
        <p:spPr>
          <a:xfrm>
            <a:off x="1095022" y="2009422"/>
            <a:ext cx="9774084" cy="3539430"/>
          </a:xfrm>
          <a:prstGeom prst="rect">
            <a:avLst/>
          </a:prstGeom>
          <a:noFill/>
        </p:spPr>
        <p:txBody>
          <a:bodyPr wrap="square">
            <a:spAutoFit/>
          </a:bodyPr>
          <a:lstStyle/>
          <a:p>
            <a:pPr algn="just"/>
            <a:r>
              <a:rPr lang="en-GB" sz="3200" b="0" i="0" dirty="0">
                <a:solidFill>
                  <a:srgbClr val="3C3C3B"/>
                </a:solidFill>
                <a:effectLst/>
                <a:latin typeface="Tahoma" panose="020B0604030504040204" pitchFamily="34" charset="0"/>
                <a:ea typeface="Tahoma" panose="020B0604030504040204" pitchFamily="34" charset="0"/>
                <a:cs typeface="Tahoma" panose="020B0604030504040204" pitchFamily="34" charset="0"/>
              </a:rPr>
              <a:t>Section 106 Agreements are formal Deeds  made pursuant to Section 106 of the Town and Country Planning Act 1990 (“the Act”) to secure planning obligations which are required in order  to make a proposed development acceptable in planning terms. The idea is that the planning obligations mitigate the impact of a proposed development.</a:t>
            </a:r>
            <a:endParaRPr lang="en-GB"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692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C06D-38E5-4364-AF47-09498E0DE7CA}"/>
              </a:ext>
            </a:extLst>
          </p:cNvPr>
          <p:cNvSpPr>
            <a:spLocks noGrp="1"/>
          </p:cNvSpPr>
          <p:nvPr>
            <p:ph type="title"/>
          </p:nvPr>
        </p:nvSpPr>
        <p:spPr/>
        <p:txBody>
          <a:bodyPr>
            <a:normAutofit fontScale="90000"/>
          </a:bodyPr>
          <a:lstStyle/>
          <a:p>
            <a:r>
              <a:rPr lang="en-GB" dirty="0"/>
              <a:t>EXAMPLES OF S106 OBLIGATIONS INCLUDE</a:t>
            </a:r>
          </a:p>
        </p:txBody>
      </p:sp>
      <p:sp>
        <p:nvSpPr>
          <p:cNvPr id="4" name="TextBox 3">
            <a:extLst>
              <a:ext uri="{FF2B5EF4-FFF2-40B4-BE49-F238E27FC236}">
                <a16:creationId xmlns:a16="http://schemas.microsoft.com/office/drawing/2014/main" id="{0E2D6FF8-DD43-4A2F-BE99-5BF0FA4AFE76}"/>
              </a:ext>
            </a:extLst>
          </p:cNvPr>
          <p:cNvSpPr txBox="1"/>
          <p:nvPr/>
        </p:nvSpPr>
        <p:spPr>
          <a:xfrm>
            <a:off x="956822" y="1690688"/>
            <a:ext cx="10515600" cy="3323987"/>
          </a:xfrm>
          <a:prstGeom prst="rect">
            <a:avLst/>
          </a:prstGeom>
          <a:noFill/>
        </p:spPr>
        <p:txBody>
          <a:bodyPr wrap="square">
            <a:spAutoFit/>
          </a:bodyPr>
          <a:lstStyle/>
          <a:p>
            <a:pPr algn="l"/>
            <a:endParaRPr lang="en-GB" b="0" i="0" dirty="0">
              <a:solidFill>
                <a:srgbClr val="3C3C3B"/>
              </a:solidFill>
              <a:effectLst/>
              <a:latin typeface="museo"/>
            </a:endParaRPr>
          </a:p>
          <a:p>
            <a:pPr algn="just"/>
            <a:r>
              <a:rPr lang="en-GB" sz="3200" b="0" i="0" dirty="0">
                <a:solidFill>
                  <a:srgbClr val="3C3C3B"/>
                </a:solidFill>
                <a:effectLst/>
                <a:latin typeface="museo"/>
              </a:rPr>
              <a:t>A requirement to provide on-site affordable housing</a:t>
            </a:r>
          </a:p>
          <a:p>
            <a:pPr algn="just"/>
            <a:r>
              <a:rPr lang="en-GB" sz="3200" b="0" i="0" dirty="0">
                <a:solidFill>
                  <a:srgbClr val="3C3C3B"/>
                </a:solidFill>
                <a:effectLst/>
                <a:latin typeface="museo"/>
              </a:rPr>
              <a:t>A </a:t>
            </a:r>
            <a:r>
              <a:rPr lang="en-GB" sz="3200" b="0" i="0" dirty="0">
                <a:solidFill>
                  <a:srgbClr val="3C3C3B"/>
                </a:solidFill>
                <a:effectLst/>
                <a:latin typeface="Tahoma" panose="020B0604030504040204" pitchFamily="34" charset="0"/>
                <a:ea typeface="Tahoma" panose="020B0604030504040204" pitchFamily="34" charset="0"/>
                <a:cs typeface="Tahoma" panose="020B0604030504040204" pitchFamily="34" charset="0"/>
              </a:rPr>
              <a:t>requirement</a:t>
            </a:r>
            <a:r>
              <a:rPr lang="en-GB" sz="3200" b="0" i="0" dirty="0">
                <a:solidFill>
                  <a:srgbClr val="3C3C3B"/>
                </a:solidFill>
                <a:effectLst/>
                <a:latin typeface="museo"/>
              </a:rPr>
              <a:t> to pay a sum of money towards the provision of affordable housing off site</a:t>
            </a:r>
          </a:p>
          <a:p>
            <a:pPr algn="just"/>
            <a:r>
              <a:rPr lang="en-GB" sz="3200" b="0" i="0" dirty="0">
                <a:solidFill>
                  <a:srgbClr val="3C3C3B"/>
                </a:solidFill>
                <a:effectLst/>
                <a:latin typeface="museo"/>
              </a:rPr>
              <a:t>A requirement to provide community facilities such as a youth centre on site</a:t>
            </a:r>
          </a:p>
          <a:p>
            <a:pPr algn="just"/>
            <a:r>
              <a:rPr lang="en-GB" sz="3200" b="0" i="0" dirty="0">
                <a:solidFill>
                  <a:srgbClr val="3C3C3B"/>
                </a:solidFill>
                <a:effectLst/>
                <a:latin typeface="museo"/>
              </a:rPr>
              <a:t>A requirement to provide access roads or to improve junctions</a:t>
            </a:r>
          </a:p>
        </p:txBody>
      </p:sp>
    </p:spTree>
    <p:extLst>
      <p:ext uri="{BB962C8B-B14F-4D97-AF65-F5344CB8AC3E}">
        <p14:creationId xmlns:p14="http://schemas.microsoft.com/office/powerpoint/2010/main" val="39350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95C5-AD38-4367-BE44-DB7ED5B40862}"/>
              </a:ext>
            </a:extLst>
          </p:cNvPr>
          <p:cNvSpPr>
            <a:spLocks noGrp="1"/>
          </p:cNvSpPr>
          <p:nvPr>
            <p:ph type="title"/>
          </p:nvPr>
        </p:nvSpPr>
        <p:spPr/>
        <p:txBody>
          <a:bodyPr/>
          <a:lstStyle/>
          <a:p>
            <a:r>
              <a:rPr lang="en-GB" dirty="0"/>
              <a:t>HOW CIL AND S106 DIFFER</a:t>
            </a:r>
          </a:p>
        </p:txBody>
      </p:sp>
      <p:sp>
        <p:nvSpPr>
          <p:cNvPr id="4" name="TextBox 3">
            <a:extLst>
              <a:ext uri="{FF2B5EF4-FFF2-40B4-BE49-F238E27FC236}">
                <a16:creationId xmlns:a16="http://schemas.microsoft.com/office/drawing/2014/main" id="{9BD487A1-57D0-436B-BC34-47C1C7BA37D2}"/>
              </a:ext>
            </a:extLst>
          </p:cNvPr>
          <p:cNvSpPr txBox="1"/>
          <p:nvPr/>
        </p:nvSpPr>
        <p:spPr>
          <a:xfrm>
            <a:off x="1300898" y="2000195"/>
            <a:ext cx="8917757" cy="4524315"/>
          </a:xfrm>
          <a:prstGeom prst="rect">
            <a:avLst/>
          </a:prstGeom>
          <a:noFill/>
        </p:spPr>
        <p:txBody>
          <a:bodyPr wrap="square">
            <a:spAutoFit/>
          </a:bodyPr>
          <a:lstStyle/>
          <a:p>
            <a:pPr algn="just"/>
            <a:r>
              <a:rPr lang="en-GB"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CIL and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S106 agreements ar</a:t>
            </a:r>
            <a:r>
              <a:rPr lang="en-GB"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e separate infrastructure funding sources.</a:t>
            </a:r>
          </a:p>
          <a:p>
            <a:pPr algn="just"/>
            <a:endParaRPr lang="en-GB"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GB"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S106 agreements address site-specific mitigation required to make a new development acceptable in planning terms. </a:t>
            </a:r>
          </a:p>
          <a:p>
            <a:pPr algn="just"/>
            <a:endPar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GB"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Whilst CIL addresses the broader impacts of the development.</a:t>
            </a:r>
          </a:p>
          <a:p>
            <a:pPr algn="just"/>
            <a:endParaRPr lang="en-GB"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GB"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Some developments may attract both CIL liability and S106 obligations. But there should be no circumstances where a developer is paying CIL and S106 for the same infrastructure in relation to the same development.</a:t>
            </a:r>
          </a:p>
        </p:txBody>
      </p:sp>
    </p:spTree>
    <p:extLst>
      <p:ext uri="{BB962C8B-B14F-4D97-AF65-F5344CB8AC3E}">
        <p14:creationId xmlns:p14="http://schemas.microsoft.com/office/powerpoint/2010/main" val="419372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19B2-30F6-4D61-AEE0-500C3A4BE0B5}"/>
              </a:ext>
            </a:extLst>
          </p:cNvPr>
          <p:cNvSpPr>
            <a:spLocks noGrp="1"/>
          </p:cNvSpPr>
          <p:nvPr>
            <p:ph type="title"/>
          </p:nvPr>
        </p:nvSpPr>
        <p:spPr/>
        <p:txBody>
          <a:bodyPr/>
          <a:lstStyle/>
          <a:p>
            <a:r>
              <a:rPr lang="en-GB" dirty="0"/>
              <a:t>DEVELOPMENTS LIABLE FOR CIL</a:t>
            </a:r>
          </a:p>
        </p:txBody>
      </p:sp>
      <p:sp>
        <p:nvSpPr>
          <p:cNvPr id="4" name="TextBox 3">
            <a:extLst>
              <a:ext uri="{FF2B5EF4-FFF2-40B4-BE49-F238E27FC236}">
                <a16:creationId xmlns:a16="http://schemas.microsoft.com/office/drawing/2014/main" id="{5AA03448-93F2-449A-9BBD-363F2E17C769}"/>
              </a:ext>
            </a:extLst>
          </p:cNvPr>
          <p:cNvSpPr txBox="1"/>
          <p:nvPr/>
        </p:nvSpPr>
        <p:spPr>
          <a:xfrm>
            <a:off x="1861073" y="1690687"/>
            <a:ext cx="8081850" cy="4524315"/>
          </a:xfrm>
          <a:prstGeom prst="rect">
            <a:avLst/>
          </a:prstGeom>
          <a:noFill/>
        </p:spPr>
        <p:txBody>
          <a:bodyPr wrap="square">
            <a:spAutoFit/>
          </a:bodyPr>
          <a:lstStyle/>
          <a:p>
            <a:pPr algn="l"/>
            <a:r>
              <a:rPr lang="en-GB" sz="3200" dirty="0">
                <a:solidFill>
                  <a:srgbClr val="333333"/>
                </a:solidFill>
                <a:latin typeface="Helvetica Neue"/>
              </a:rPr>
              <a:t>C</a:t>
            </a:r>
            <a:r>
              <a:rPr lang="en-GB" sz="3200" b="0" i="0" dirty="0">
                <a:solidFill>
                  <a:srgbClr val="333333"/>
                </a:solidFill>
                <a:effectLst/>
                <a:latin typeface="Helvetica Neue"/>
              </a:rPr>
              <a:t>reates a new dwelling of any size; or</a:t>
            </a:r>
          </a:p>
          <a:p>
            <a:pPr algn="l"/>
            <a:endParaRPr lang="en-GB" sz="3200" b="0" i="0" dirty="0">
              <a:solidFill>
                <a:srgbClr val="333333"/>
              </a:solidFill>
              <a:effectLst/>
              <a:latin typeface="Helvetica Neue"/>
            </a:endParaRPr>
          </a:p>
          <a:p>
            <a:pPr algn="l"/>
            <a:r>
              <a:rPr lang="en-GB" sz="3200" dirty="0">
                <a:solidFill>
                  <a:srgbClr val="333333"/>
                </a:solidFill>
                <a:latin typeface="Helvetica Neue"/>
              </a:rPr>
              <a:t>C</a:t>
            </a:r>
            <a:r>
              <a:rPr lang="en-GB" sz="3200" b="0" i="0" dirty="0">
                <a:solidFill>
                  <a:srgbClr val="333333"/>
                </a:solidFill>
                <a:effectLst/>
                <a:latin typeface="Helvetica Neue"/>
              </a:rPr>
              <a:t>reates over 100sqm of gross internal floorspace (new build), before making deductions for existing floorspace that is to be demolished; and</a:t>
            </a:r>
          </a:p>
          <a:p>
            <a:pPr algn="l"/>
            <a:endParaRPr lang="en-GB" sz="3200" b="0" i="0" dirty="0">
              <a:solidFill>
                <a:srgbClr val="333333"/>
              </a:solidFill>
              <a:effectLst/>
              <a:latin typeface="Helvetica Neue"/>
            </a:endParaRPr>
          </a:p>
          <a:p>
            <a:pPr algn="l"/>
            <a:r>
              <a:rPr lang="en-GB" sz="3200" dirty="0">
                <a:solidFill>
                  <a:srgbClr val="333333"/>
                </a:solidFill>
                <a:latin typeface="Helvetica Neue"/>
              </a:rPr>
              <a:t>I</a:t>
            </a:r>
            <a:r>
              <a:rPr lang="en-GB" sz="3200" b="0" i="0" dirty="0">
                <a:solidFill>
                  <a:srgbClr val="333333"/>
                </a:solidFill>
                <a:effectLst/>
                <a:latin typeface="Helvetica Neue"/>
              </a:rPr>
              <a:t>nvolves buildings into which people normally go.</a:t>
            </a:r>
          </a:p>
        </p:txBody>
      </p:sp>
    </p:spTree>
    <p:extLst>
      <p:ext uri="{BB962C8B-B14F-4D97-AF65-F5344CB8AC3E}">
        <p14:creationId xmlns:p14="http://schemas.microsoft.com/office/powerpoint/2010/main" val="93243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38F2-5C56-41EC-9E23-F8380F5E5E01}"/>
              </a:ext>
            </a:extLst>
          </p:cNvPr>
          <p:cNvSpPr>
            <a:spLocks noGrp="1"/>
          </p:cNvSpPr>
          <p:nvPr>
            <p:ph type="title"/>
          </p:nvPr>
        </p:nvSpPr>
        <p:spPr/>
        <p:txBody>
          <a:bodyPr>
            <a:normAutofit/>
          </a:bodyPr>
          <a:lstStyle/>
          <a:p>
            <a:r>
              <a:rPr lang="en-GB" dirty="0"/>
              <a:t>HOW WNC COLLECT CIL</a:t>
            </a:r>
          </a:p>
        </p:txBody>
      </p:sp>
      <p:sp>
        <p:nvSpPr>
          <p:cNvPr id="4" name="TextBox 3">
            <a:extLst>
              <a:ext uri="{FF2B5EF4-FFF2-40B4-BE49-F238E27FC236}">
                <a16:creationId xmlns:a16="http://schemas.microsoft.com/office/drawing/2014/main" id="{B37E9E70-B35E-497F-9BDA-4EB0898AAE65}"/>
              </a:ext>
            </a:extLst>
          </p:cNvPr>
          <p:cNvSpPr txBox="1"/>
          <p:nvPr/>
        </p:nvSpPr>
        <p:spPr>
          <a:xfrm>
            <a:off x="1072445" y="1952977"/>
            <a:ext cx="9324622" cy="4708981"/>
          </a:xfrm>
          <a:prstGeom prst="rect">
            <a:avLst/>
          </a:prstGeom>
          <a:noFill/>
        </p:spPr>
        <p:txBody>
          <a:bodyPr wrap="square">
            <a:spAutoFit/>
          </a:bodyPr>
          <a:lstStyle/>
          <a:p>
            <a:pPr algn="l" fontAlgn="base"/>
            <a:r>
              <a:rPr lang="en-GB" sz="2000" b="1" i="0" dirty="0">
                <a:solidFill>
                  <a:srgbClr val="000000"/>
                </a:solidFill>
                <a:effectLst/>
                <a:latin typeface="Roboto" panose="02000000000000000000" pitchFamily="2" charset="0"/>
              </a:rPr>
              <a:t>Summary of the CIL process</a:t>
            </a:r>
          </a:p>
          <a:p>
            <a:pPr algn="l" fontAlgn="base"/>
            <a:r>
              <a:rPr lang="en-GB" sz="2000" b="0" i="0" dirty="0">
                <a:solidFill>
                  <a:srgbClr val="000000"/>
                </a:solidFill>
                <a:effectLst/>
                <a:latin typeface="Roboto" panose="02000000000000000000" pitchFamily="2" charset="0"/>
              </a:rPr>
              <a:t>The process outlined below will apply in the majority of cases, however, there may be circumstances where the process differs, such as liability for Permitted Development.</a:t>
            </a:r>
          </a:p>
          <a:p>
            <a:pPr algn="l" fontAlgn="base"/>
            <a:r>
              <a:rPr lang="en-GB" sz="2000" b="1" i="0" dirty="0">
                <a:solidFill>
                  <a:srgbClr val="000000"/>
                </a:solidFill>
                <a:effectLst/>
                <a:latin typeface="Roboto" panose="02000000000000000000" pitchFamily="2" charset="0"/>
              </a:rPr>
              <a:t>Application</a:t>
            </a:r>
          </a:p>
          <a:p>
            <a:pPr algn="l" fontAlgn="base"/>
            <a:r>
              <a:rPr lang="en-GB" sz="2000" b="0" i="0" dirty="0">
                <a:solidFill>
                  <a:srgbClr val="000000"/>
                </a:solidFill>
                <a:effectLst/>
                <a:latin typeface="Roboto" panose="02000000000000000000" pitchFamily="2" charset="0"/>
              </a:rPr>
              <a:t>If planning permission is required for the development, you must provide the </a:t>
            </a:r>
            <a:r>
              <a:rPr lang="en-GB" sz="2000" b="1" i="0" u="sng" dirty="0">
                <a:solidFill>
                  <a:srgbClr val="385889"/>
                </a:solidFill>
                <a:effectLst/>
                <a:latin typeface="inherit"/>
                <a:hlinkClick r:id="rId2"/>
              </a:rPr>
              <a:t>Additional Information Form</a:t>
            </a:r>
            <a:r>
              <a:rPr lang="en-GB" sz="2000" b="0" i="0" dirty="0">
                <a:solidFill>
                  <a:srgbClr val="000000"/>
                </a:solidFill>
                <a:effectLst/>
                <a:latin typeface="Roboto" panose="02000000000000000000" pitchFamily="2" charset="0"/>
              </a:rPr>
              <a:t> to allow us to calculate the CIL.</a:t>
            </a:r>
          </a:p>
          <a:p>
            <a:pPr algn="l" fontAlgn="base"/>
            <a:r>
              <a:rPr lang="en-GB" sz="2000" b="0" i="0" dirty="0">
                <a:solidFill>
                  <a:srgbClr val="000000"/>
                </a:solidFill>
                <a:effectLst/>
                <a:latin typeface="Roboto" panose="02000000000000000000" pitchFamily="2" charset="0"/>
              </a:rPr>
              <a:t>If your development is </a:t>
            </a:r>
            <a:r>
              <a:rPr lang="en-GB" sz="2000" b="1" i="0" u="sng" dirty="0">
                <a:solidFill>
                  <a:srgbClr val="385889"/>
                </a:solidFill>
                <a:effectLst/>
                <a:latin typeface="inherit"/>
                <a:hlinkClick r:id="rId3"/>
              </a:rPr>
              <a:t>permitted development</a:t>
            </a:r>
            <a:r>
              <a:rPr lang="en-GB" sz="2000" b="0" i="0" dirty="0">
                <a:solidFill>
                  <a:srgbClr val="000000"/>
                </a:solidFill>
                <a:effectLst/>
                <a:latin typeface="Roboto" panose="02000000000000000000" pitchFamily="2" charset="0"/>
              </a:rPr>
              <a:t> (does not require planning permission), you must submit a </a:t>
            </a:r>
            <a:r>
              <a:rPr lang="en-GB" sz="2000" b="1" i="0" u="none" strike="noStrike" dirty="0">
                <a:solidFill>
                  <a:srgbClr val="000000"/>
                </a:solidFill>
                <a:effectLst/>
                <a:latin typeface="inherit"/>
                <a:hlinkClick r:id="rId2"/>
              </a:rPr>
              <a:t>Notice of Chargeable Development (CIL form 5)</a:t>
            </a:r>
            <a:r>
              <a:rPr lang="en-GB" sz="2000" b="0" i="0" dirty="0">
                <a:solidFill>
                  <a:srgbClr val="000000"/>
                </a:solidFill>
                <a:effectLst/>
                <a:latin typeface="Roboto" panose="02000000000000000000" pitchFamily="2" charset="0"/>
              </a:rPr>
              <a:t>. If this is not submitted, we will prepare the notice and serve it on the owner.</a:t>
            </a:r>
          </a:p>
          <a:p>
            <a:pPr algn="l" fontAlgn="base"/>
            <a:r>
              <a:rPr lang="en-GB" sz="2000" b="1" i="0" dirty="0">
                <a:solidFill>
                  <a:srgbClr val="000000"/>
                </a:solidFill>
                <a:effectLst/>
                <a:latin typeface="Roboto" panose="02000000000000000000" pitchFamily="2" charset="0"/>
              </a:rPr>
              <a:t>Determination</a:t>
            </a:r>
          </a:p>
          <a:p>
            <a:pPr algn="l" fontAlgn="base"/>
            <a:r>
              <a:rPr lang="en-GB" sz="2000" b="0" i="0" dirty="0">
                <a:solidFill>
                  <a:srgbClr val="000000"/>
                </a:solidFill>
                <a:effectLst/>
                <a:latin typeface="Roboto" panose="02000000000000000000" pitchFamily="2" charset="0"/>
              </a:rPr>
              <a:t>During the life time of the application you must submit an </a:t>
            </a:r>
            <a:r>
              <a:rPr lang="en-GB" sz="2000" b="1" i="0" u="sng" dirty="0">
                <a:solidFill>
                  <a:srgbClr val="385889"/>
                </a:solidFill>
                <a:effectLst/>
                <a:latin typeface="inherit"/>
                <a:hlinkClick r:id="rId2"/>
              </a:rPr>
              <a:t>Assumption of Liability (CIL form 2)</a:t>
            </a:r>
            <a:r>
              <a:rPr lang="en-GB" sz="2000" b="0" i="0" dirty="0">
                <a:solidFill>
                  <a:srgbClr val="000000"/>
                </a:solidFill>
                <a:effectLst/>
                <a:latin typeface="Roboto" panose="02000000000000000000" pitchFamily="2" charset="0"/>
              </a:rPr>
              <a:t>.</a:t>
            </a:r>
          </a:p>
          <a:p>
            <a:pPr algn="l" fontAlgn="base"/>
            <a:r>
              <a:rPr lang="en-GB" sz="2000" b="0" i="0" dirty="0">
                <a:solidFill>
                  <a:srgbClr val="000000"/>
                </a:solidFill>
                <a:effectLst/>
                <a:latin typeface="Roboto" panose="02000000000000000000" pitchFamily="2" charset="0"/>
              </a:rPr>
              <a:t>If liability changes before final payment becomes due, a </a:t>
            </a:r>
            <a:r>
              <a:rPr lang="en-GB" sz="2000" b="1" i="0" u="sng" dirty="0">
                <a:solidFill>
                  <a:srgbClr val="385889"/>
                </a:solidFill>
                <a:effectLst/>
                <a:latin typeface="inherit"/>
                <a:hlinkClick r:id="rId2"/>
              </a:rPr>
              <a:t>Withdrawal or Transfer of Assumed Liability (CIL form 3 or 4)</a:t>
            </a:r>
            <a:r>
              <a:rPr lang="en-GB" sz="2000" b="0" i="0" dirty="0">
                <a:solidFill>
                  <a:srgbClr val="000000"/>
                </a:solidFill>
                <a:effectLst/>
                <a:latin typeface="Roboto" panose="02000000000000000000" pitchFamily="2" charset="0"/>
              </a:rPr>
              <a:t> must be submitted.</a:t>
            </a:r>
          </a:p>
        </p:txBody>
      </p:sp>
    </p:spTree>
    <p:extLst>
      <p:ext uri="{BB962C8B-B14F-4D97-AF65-F5344CB8AC3E}">
        <p14:creationId xmlns:p14="http://schemas.microsoft.com/office/powerpoint/2010/main" val="318854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284E-644C-4994-A8E4-34923A32D488}"/>
              </a:ext>
            </a:extLst>
          </p:cNvPr>
          <p:cNvSpPr>
            <a:spLocks noGrp="1"/>
          </p:cNvSpPr>
          <p:nvPr>
            <p:ph type="title"/>
          </p:nvPr>
        </p:nvSpPr>
        <p:spPr/>
        <p:txBody>
          <a:bodyPr/>
          <a:lstStyle/>
          <a:p>
            <a:r>
              <a:rPr lang="en-GB" dirty="0"/>
              <a:t>CIL COLLECTION</a:t>
            </a:r>
          </a:p>
        </p:txBody>
      </p:sp>
      <p:sp>
        <p:nvSpPr>
          <p:cNvPr id="5" name="TextBox 4">
            <a:extLst>
              <a:ext uri="{FF2B5EF4-FFF2-40B4-BE49-F238E27FC236}">
                <a16:creationId xmlns:a16="http://schemas.microsoft.com/office/drawing/2014/main" id="{45A2D3F5-4A1C-47C5-980A-D712A33245C2}"/>
              </a:ext>
            </a:extLst>
          </p:cNvPr>
          <p:cNvSpPr txBox="1"/>
          <p:nvPr/>
        </p:nvSpPr>
        <p:spPr>
          <a:xfrm>
            <a:off x="1145821" y="2014562"/>
            <a:ext cx="9911645" cy="4247317"/>
          </a:xfrm>
          <a:prstGeom prst="rect">
            <a:avLst/>
          </a:prstGeom>
          <a:noFill/>
        </p:spPr>
        <p:txBody>
          <a:bodyPr wrap="square">
            <a:spAutoFit/>
          </a:bodyPr>
          <a:lstStyle/>
          <a:p>
            <a:pPr algn="just"/>
            <a:r>
              <a:rPr lang="en-GB" sz="2200" b="0" i="0" dirty="0">
                <a:solidFill>
                  <a:srgbClr val="000000"/>
                </a:solidFill>
                <a:effectLst/>
                <a:latin typeface="Roboto" panose="02000000000000000000" pitchFamily="2" charset="0"/>
              </a:rPr>
              <a:t>When development commences, you must submit a </a:t>
            </a:r>
            <a:r>
              <a:rPr lang="en-GB" sz="2200" b="0" dirty="0">
                <a:latin typeface="Roboto" panose="02000000000000000000" pitchFamily="2" charset="0"/>
              </a:rPr>
              <a:t>commencement notice</a:t>
            </a:r>
            <a:r>
              <a:rPr lang="en-GB" sz="2200" b="0" i="0" dirty="0">
                <a:solidFill>
                  <a:srgbClr val="000000"/>
                </a:solidFill>
                <a:effectLst/>
                <a:latin typeface="Roboto" panose="02000000000000000000" pitchFamily="2" charset="0"/>
              </a:rPr>
              <a:t> to inform us. If no one has assumed liability by the time development commences, liability passes to the landowner.</a:t>
            </a:r>
          </a:p>
          <a:p>
            <a:pPr algn="just"/>
            <a:endParaRPr lang="en-GB" sz="2200" b="0" i="0" dirty="0">
              <a:solidFill>
                <a:srgbClr val="000000"/>
              </a:solidFill>
              <a:effectLst/>
              <a:latin typeface="Roboto" panose="02000000000000000000" pitchFamily="2" charset="0"/>
            </a:endParaRPr>
          </a:p>
          <a:p>
            <a:pPr algn="l" fontAlgn="base"/>
            <a:r>
              <a:rPr lang="en-GB" sz="2200" b="0" i="0" dirty="0">
                <a:solidFill>
                  <a:srgbClr val="000000"/>
                </a:solidFill>
                <a:effectLst/>
                <a:latin typeface="Roboto" panose="02000000000000000000" pitchFamily="2" charset="0"/>
              </a:rPr>
              <a:t>When we have received the commencement notice, we will issue a Demand Notice to the persons who have assumed liability for paying CIL.</a:t>
            </a:r>
          </a:p>
          <a:p>
            <a:pPr algn="l" fontAlgn="base"/>
            <a:endParaRPr lang="en-GB" sz="2200" b="0" i="0" dirty="0">
              <a:solidFill>
                <a:srgbClr val="000000"/>
              </a:solidFill>
              <a:effectLst/>
              <a:latin typeface="Roboto" panose="02000000000000000000" pitchFamily="2" charset="0"/>
            </a:endParaRPr>
          </a:p>
          <a:p>
            <a:pPr algn="l" fontAlgn="base"/>
            <a:r>
              <a:rPr lang="en-GB" sz="2200" b="0" i="0" dirty="0">
                <a:solidFill>
                  <a:srgbClr val="000000"/>
                </a:solidFill>
                <a:effectLst/>
                <a:latin typeface="Roboto" panose="02000000000000000000" pitchFamily="2" charset="0"/>
              </a:rPr>
              <a:t>The notice will set out the date that CIL must be paid by (in most cases, you will have at least 60 days to pay from the date of commencement). Where instalments apply, the Demand Notice will set out the amount due in each instalment and the date it must be paid by.</a:t>
            </a:r>
          </a:p>
          <a:p>
            <a:pPr algn="just"/>
            <a:endParaRPr lang="en-GB" sz="2800" b="0" i="0" dirty="0">
              <a:solidFill>
                <a:srgbClr val="0B0C0C"/>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4915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51C0E36-0679-4B13-AB75-030752AF5B99}" vid="{30CE074D-960C-4260-86DC-DD1FBF3B9A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9e3f07-31ab-45be-a345-8534b1ac0c69">
      <Terms xmlns="http://schemas.microsoft.com/office/infopath/2007/PartnerControls"/>
    </lcf76f155ced4ddcb4097134ff3c332f>
    <TaxCatchAll xmlns="f0a8d02b-2d38-4fe2-ab13-eb735b152d2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2F160B1A62704DBDC0AC22B6FA6B46" ma:contentTypeVersion="18" ma:contentTypeDescription="Create a new document." ma:contentTypeScope="" ma:versionID="9d9d1a2536ee7e1e579a0af5571a9081">
  <xsd:schema xmlns:xsd="http://www.w3.org/2001/XMLSchema" xmlns:xs="http://www.w3.org/2001/XMLSchema" xmlns:p="http://schemas.microsoft.com/office/2006/metadata/properties" xmlns:ns2="179e3f07-31ab-45be-a345-8534b1ac0c69" xmlns:ns3="f0a8d02b-2d38-4fe2-ab13-eb735b152d23" targetNamespace="http://schemas.microsoft.com/office/2006/metadata/properties" ma:root="true" ma:fieldsID="e4107c4dcb65ffbb189355ce0fa6204b" ns2:_="" ns3:_="">
    <xsd:import namespace="179e3f07-31ab-45be-a345-8534b1ac0c69"/>
    <xsd:import namespace="f0a8d02b-2d38-4fe2-ab13-eb735b152d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e3f07-31ab-45be-a345-8534b1ac0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f5b5d5-b811-401f-b3da-ff951c7a87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a8d02b-2d38-4fe2-ab13-eb735b152d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32e260-ff2e-4080-8774-80236a7d8a20}" ma:internalName="TaxCatchAll" ma:showField="CatchAllData" ma:web="f0a8d02b-2d38-4fe2-ab13-eb735b152d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11D468-DFA9-48C3-B8F2-D738311C44F3}">
  <ds:schemaRefs>
    <ds:schemaRef ds:uri="http://purl.org/dc/elements/1.1/"/>
    <ds:schemaRef ds:uri="http://schemas.microsoft.com/office/2006/metadata/properties"/>
    <ds:schemaRef ds:uri="http://purl.org/dc/terms/"/>
    <ds:schemaRef ds:uri="http://schemas.openxmlformats.org/package/2006/metadata/core-properties"/>
    <ds:schemaRef ds:uri="a03bcaec-25b9-40ed-8354-a380b4bd3cf7"/>
    <ds:schemaRef ds:uri="http://schemas.microsoft.com/office/2006/documentManagement/types"/>
    <ds:schemaRef ds:uri="http://schemas.microsoft.com/office/infopath/2007/PartnerControls"/>
    <ds:schemaRef ds:uri="55510793-a74e-4c35-8db4-ae0bcc796432"/>
    <ds:schemaRef ds:uri="http://www.w3.org/XML/1998/namespace"/>
    <ds:schemaRef ds:uri="http://purl.org/dc/dcmitype/"/>
  </ds:schemaRefs>
</ds:datastoreItem>
</file>

<file path=customXml/itemProps2.xml><?xml version="1.0" encoding="utf-8"?>
<ds:datastoreItem xmlns:ds="http://schemas.openxmlformats.org/officeDocument/2006/customXml" ds:itemID="{AAE35AE2-EF28-4DE0-B8B9-43D74196DC8E}"/>
</file>

<file path=customXml/itemProps3.xml><?xml version="1.0" encoding="utf-8"?>
<ds:datastoreItem xmlns:ds="http://schemas.openxmlformats.org/officeDocument/2006/customXml" ds:itemID="{5A0F53E5-3FEC-4247-B638-114E513C66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WNC PowerPoint Template</Template>
  <TotalTime>2022</TotalTime>
  <Words>1158</Words>
  <Application>Microsoft Office PowerPoint</Application>
  <PresentationFormat>Widescreen</PresentationFormat>
  <Paragraphs>94</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Helvetica Neue</vt:lpstr>
      <vt:lpstr>inherit</vt:lpstr>
      <vt:lpstr>museo</vt:lpstr>
      <vt:lpstr>Roboto</vt:lpstr>
      <vt:lpstr>Symbol</vt:lpstr>
      <vt:lpstr>Tahoma</vt:lpstr>
      <vt:lpstr>Office Theme</vt:lpstr>
      <vt:lpstr>Community Infrastructure Levy and Section 106</vt:lpstr>
      <vt:lpstr>THE TEAM</vt:lpstr>
      <vt:lpstr>WHAT IS CIL</vt:lpstr>
      <vt:lpstr>WHAT IS A S106 AGREEMENT</vt:lpstr>
      <vt:lpstr>EXAMPLES OF S106 OBLIGATIONS INCLUDE</vt:lpstr>
      <vt:lpstr>HOW CIL AND S106 DIFFER</vt:lpstr>
      <vt:lpstr>DEVELOPMENTS LIABLE FOR CIL</vt:lpstr>
      <vt:lpstr>HOW WNC COLLECT CIL</vt:lpstr>
      <vt:lpstr>CIL COLLECTION</vt:lpstr>
      <vt:lpstr>ARE ALL DEVELOPMENTS CIL CHARGABLE</vt:lpstr>
      <vt:lpstr>HOW IS CIL MONIES SPENT/ALLOCATED</vt:lpstr>
      <vt:lpstr>PowerPoint Presentation</vt:lpstr>
      <vt:lpstr>PowerPoint Presentation</vt:lpstr>
      <vt:lpstr>Local Engagement – how to help?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page</dc:title>
  <dc:creator>Louise Cundall</dc:creator>
  <cp:lastModifiedBy>James Willoughby</cp:lastModifiedBy>
  <cp:revision>155</cp:revision>
  <dcterms:created xsi:type="dcterms:W3CDTF">2021-12-21T08:19:15Z</dcterms:created>
  <dcterms:modified xsi:type="dcterms:W3CDTF">2024-02-02T12:25:01Z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6ec094-42b0-4a3f-84e1-779791d08481_Enabled">
    <vt:lpwstr>true</vt:lpwstr>
  </property>
  <property fmtid="{D5CDD505-2E9C-101B-9397-08002B2CF9AE}" pid="3" name="MSIP_Label_de6ec094-42b0-4a3f-84e1-779791d08481_SetDate">
    <vt:lpwstr>2021-02-11T16:35:36Z</vt:lpwstr>
  </property>
  <property fmtid="{D5CDD505-2E9C-101B-9397-08002B2CF9AE}" pid="4" name="MSIP_Label_de6ec094-42b0-4a3f-84e1-779791d08481_Method">
    <vt:lpwstr>Standard</vt:lpwstr>
  </property>
  <property fmtid="{D5CDD505-2E9C-101B-9397-08002B2CF9AE}" pid="5" name="MSIP_Label_de6ec094-42b0-4a3f-84e1-779791d08481_Name">
    <vt:lpwstr>OFFICAL - Public</vt:lpwstr>
  </property>
  <property fmtid="{D5CDD505-2E9C-101B-9397-08002B2CF9AE}" pid="6" name="MSIP_Label_de6ec094-42b0-4a3f-84e1-779791d08481_SiteId">
    <vt:lpwstr>e29c0ef9-9a07-4b02-b98b-7b2d8a78d737</vt:lpwstr>
  </property>
  <property fmtid="{D5CDD505-2E9C-101B-9397-08002B2CF9AE}" pid="7" name="MSIP_Label_de6ec094-42b0-4a3f-84e1-779791d08481_ActionId">
    <vt:lpwstr>5210e4a7-63ee-49d2-9e52-00f794dde88d</vt:lpwstr>
  </property>
  <property fmtid="{D5CDD505-2E9C-101B-9397-08002B2CF9AE}" pid="8" name="MSIP_Label_de6ec094-42b0-4a3f-84e1-779791d08481_ContentBits">
    <vt:lpwstr>0</vt:lpwstr>
  </property>
  <property fmtid="{D5CDD505-2E9C-101B-9397-08002B2CF9AE}" pid="9" name="ContentTypeId">
    <vt:lpwstr>0x01010060A3AEA8ADCDE942813669F97C7272F1</vt:lpwstr>
  </property>
  <property fmtid="{D5CDD505-2E9C-101B-9397-08002B2CF9AE}" pid="10" name="MSIP_Label_cc5cf3e9-e8fc-4e4f-869e-f25a19fdd432_Enabled">
    <vt:lpwstr>true</vt:lpwstr>
  </property>
  <property fmtid="{D5CDD505-2E9C-101B-9397-08002B2CF9AE}" pid="11" name="MSIP_Label_cc5cf3e9-e8fc-4e4f-869e-f25a19fdd432_SetDate">
    <vt:lpwstr>2021-08-18T12:19:55Z</vt:lpwstr>
  </property>
  <property fmtid="{D5CDD505-2E9C-101B-9397-08002B2CF9AE}" pid="12" name="MSIP_Label_cc5cf3e9-e8fc-4e4f-869e-f25a19fdd432_Method">
    <vt:lpwstr>Standard</vt:lpwstr>
  </property>
  <property fmtid="{D5CDD505-2E9C-101B-9397-08002B2CF9AE}" pid="13" name="MSIP_Label_cc5cf3e9-e8fc-4e4f-869e-f25a19fdd432_Name">
    <vt:lpwstr>Official - Public</vt:lpwstr>
  </property>
  <property fmtid="{D5CDD505-2E9C-101B-9397-08002B2CF9AE}" pid="14" name="MSIP_Label_cc5cf3e9-e8fc-4e4f-869e-f25a19fdd432_SiteId">
    <vt:lpwstr>d96ab1f6-e660-4d50-9ecf-5a0af2121797</vt:lpwstr>
  </property>
  <property fmtid="{D5CDD505-2E9C-101B-9397-08002B2CF9AE}" pid="15" name="MSIP_Label_cc5cf3e9-e8fc-4e4f-869e-f25a19fdd432_ActionId">
    <vt:lpwstr>1e0d6d96-3097-480d-a925-5579e3563694</vt:lpwstr>
  </property>
  <property fmtid="{D5CDD505-2E9C-101B-9397-08002B2CF9AE}" pid="16" name="MSIP_Label_cc5cf3e9-e8fc-4e4f-869e-f25a19fdd432_ContentBits">
    <vt:lpwstr>0</vt:lpwstr>
  </property>
  <property fmtid="{D5CDD505-2E9C-101B-9397-08002B2CF9AE}" pid="17" name="MediaServiceImageTags">
    <vt:lpwstr/>
  </property>
</Properties>
</file>