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60" r:id="rId6"/>
    <p:sldId id="269" r:id="rId7"/>
    <p:sldId id="258" r:id="rId8"/>
    <p:sldId id="261" r:id="rId9"/>
    <p:sldId id="264" r:id="rId10"/>
    <p:sldId id="266" r:id="rId11"/>
    <p:sldId id="267" r:id="rId12"/>
    <p:sldId id="265" r:id="rId13"/>
    <p:sldId id="270" r:id="rId14"/>
    <p:sldId id="268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B83508-833A-46F9-86A5-44774D68D1DE}" v="2" dt="2023-11-30T06:42:02.4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342" autoAdjust="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Gibrat" userId="dd73e651-876d-4068-81f8-5cccbe696cfc" providerId="ADAL" clId="{83B83508-833A-46F9-86A5-44774D68D1DE}"/>
    <pc:docChg chg="undo custSel addSld modSld">
      <pc:chgData name="Stephanie Gibrat" userId="dd73e651-876d-4068-81f8-5cccbe696cfc" providerId="ADAL" clId="{83B83508-833A-46F9-86A5-44774D68D1DE}" dt="2023-11-30T06:49:46.752" v="568" actId="20577"/>
      <pc:docMkLst>
        <pc:docMk/>
      </pc:docMkLst>
      <pc:sldChg chg="modSp mod">
        <pc:chgData name="Stephanie Gibrat" userId="dd73e651-876d-4068-81f8-5cccbe696cfc" providerId="ADAL" clId="{83B83508-833A-46F9-86A5-44774D68D1DE}" dt="2023-11-30T06:49:46.752" v="568" actId="20577"/>
        <pc:sldMkLst>
          <pc:docMk/>
          <pc:sldMk cId="4111519021" sldId="256"/>
        </pc:sldMkLst>
        <pc:spChg chg="mod">
          <ac:chgData name="Stephanie Gibrat" userId="dd73e651-876d-4068-81f8-5cccbe696cfc" providerId="ADAL" clId="{83B83508-833A-46F9-86A5-44774D68D1DE}" dt="2023-11-30T06:49:46.752" v="568" actId="20577"/>
          <ac:spMkLst>
            <pc:docMk/>
            <pc:sldMk cId="4111519021" sldId="256"/>
            <ac:spMk id="3" creationId="{EFAA7167-8E15-49AC-9808-BB354AE39F05}"/>
          </ac:spMkLst>
        </pc:spChg>
      </pc:sldChg>
      <pc:sldChg chg="modSp mod">
        <pc:chgData name="Stephanie Gibrat" userId="dd73e651-876d-4068-81f8-5cccbe696cfc" providerId="ADAL" clId="{83B83508-833A-46F9-86A5-44774D68D1DE}" dt="2023-11-30T06:39:11.383" v="14" actId="207"/>
        <pc:sldMkLst>
          <pc:docMk/>
          <pc:sldMk cId="3821164054" sldId="257"/>
        </pc:sldMkLst>
        <pc:graphicFrameChg chg="modGraphic">
          <ac:chgData name="Stephanie Gibrat" userId="dd73e651-876d-4068-81f8-5cccbe696cfc" providerId="ADAL" clId="{83B83508-833A-46F9-86A5-44774D68D1DE}" dt="2023-11-30T06:39:11.383" v="14" actId="207"/>
          <ac:graphicFrameMkLst>
            <pc:docMk/>
            <pc:sldMk cId="3821164054" sldId="257"/>
            <ac:graphicFrameMk id="5" creationId="{5C72909D-35B7-49F1-9CA6-4C84FACF6AE3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39:35.936" v="15" actId="207"/>
        <pc:sldMkLst>
          <pc:docMk/>
          <pc:sldMk cId="4285712878" sldId="260"/>
        </pc:sldMkLst>
        <pc:graphicFrameChg chg="modGraphic">
          <ac:chgData name="Stephanie Gibrat" userId="dd73e651-876d-4068-81f8-5cccbe696cfc" providerId="ADAL" clId="{83B83508-833A-46F9-86A5-44774D68D1DE}" dt="2023-11-30T06:39:35.936" v="15" actId="207"/>
          <ac:graphicFrameMkLst>
            <pc:docMk/>
            <pc:sldMk cId="4285712878" sldId="260"/>
            <ac:graphicFrameMk id="7" creationId="{C94180FC-BE37-44B7-9BC5-04AF37D05C6E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40:26.300" v="18" actId="207"/>
        <pc:sldMkLst>
          <pc:docMk/>
          <pc:sldMk cId="3856259481" sldId="261"/>
        </pc:sldMkLst>
        <pc:graphicFrameChg chg="modGraphic">
          <ac:chgData name="Stephanie Gibrat" userId="dd73e651-876d-4068-81f8-5cccbe696cfc" providerId="ADAL" clId="{83B83508-833A-46F9-86A5-44774D68D1DE}" dt="2023-11-30T06:40:26.300" v="18" actId="207"/>
          <ac:graphicFrameMkLst>
            <pc:docMk/>
            <pc:sldMk cId="3856259481" sldId="261"/>
            <ac:graphicFrameMk id="7" creationId="{475F1C13-8439-4F20-87ED-8EFBFB659E08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38:44.016" v="12" actId="20577"/>
        <pc:sldMkLst>
          <pc:docMk/>
          <pc:sldMk cId="1043496477" sldId="262"/>
        </pc:sldMkLst>
        <pc:spChg chg="mod">
          <ac:chgData name="Stephanie Gibrat" userId="dd73e651-876d-4068-81f8-5cccbe696cfc" providerId="ADAL" clId="{83B83508-833A-46F9-86A5-44774D68D1DE}" dt="2023-11-30T06:38:44.016" v="12" actId="20577"/>
          <ac:spMkLst>
            <pc:docMk/>
            <pc:sldMk cId="1043496477" sldId="262"/>
            <ac:spMk id="3" creationId="{3096853D-C054-4892-B9B5-22BA87585786}"/>
          </ac:spMkLst>
        </pc:spChg>
      </pc:sldChg>
      <pc:sldChg chg="modSp mod">
        <pc:chgData name="Stephanie Gibrat" userId="dd73e651-876d-4068-81f8-5cccbe696cfc" providerId="ADAL" clId="{83B83508-833A-46F9-86A5-44774D68D1DE}" dt="2023-11-30T06:42:04.836" v="31" actId="20577"/>
        <pc:sldMkLst>
          <pc:docMk/>
          <pc:sldMk cId="450150343" sldId="265"/>
        </pc:sldMkLst>
        <pc:graphicFrameChg chg="mod modGraphic">
          <ac:chgData name="Stephanie Gibrat" userId="dd73e651-876d-4068-81f8-5cccbe696cfc" providerId="ADAL" clId="{83B83508-833A-46F9-86A5-44774D68D1DE}" dt="2023-11-30T06:42:04.836" v="31" actId="20577"/>
          <ac:graphicFrameMkLst>
            <pc:docMk/>
            <pc:sldMk cId="450150343" sldId="265"/>
            <ac:graphicFrameMk id="5" creationId="{6D496F2E-F3EC-4138-AD33-650579785DBC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41:08.820" v="19" actId="207"/>
        <pc:sldMkLst>
          <pc:docMk/>
          <pc:sldMk cId="4130271622" sldId="267"/>
        </pc:sldMkLst>
        <pc:graphicFrameChg chg="modGraphic">
          <ac:chgData name="Stephanie Gibrat" userId="dd73e651-876d-4068-81f8-5cccbe696cfc" providerId="ADAL" clId="{83B83508-833A-46F9-86A5-44774D68D1DE}" dt="2023-11-30T06:41:08.820" v="19" actId="207"/>
          <ac:graphicFrameMkLst>
            <pc:docMk/>
            <pc:sldMk cId="4130271622" sldId="267"/>
            <ac:graphicFrameMk id="4" creationId="{83CB1896-9640-400D-A59C-F2C799D6AD8B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42:55.019" v="46" actId="20577"/>
        <pc:sldMkLst>
          <pc:docMk/>
          <pc:sldMk cId="1891015455" sldId="268"/>
        </pc:sldMkLst>
        <pc:graphicFrameChg chg="modGraphic">
          <ac:chgData name="Stephanie Gibrat" userId="dd73e651-876d-4068-81f8-5cccbe696cfc" providerId="ADAL" clId="{83B83508-833A-46F9-86A5-44774D68D1DE}" dt="2023-11-30T06:42:55.019" v="46" actId="20577"/>
          <ac:graphicFrameMkLst>
            <pc:docMk/>
            <pc:sldMk cId="1891015455" sldId="268"/>
            <ac:graphicFrameMk id="14" creationId="{0C7EC6D8-50F9-4A0E-B612-DFBD308C57D2}"/>
          </ac:graphicFrameMkLst>
        </pc:graphicFrameChg>
      </pc:sldChg>
      <pc:sldChg chg="modSp mod">
        <pc:chgData name="Stephanie Gibrat" userId="dd73e651-876d-4068-81f8-5cccbe696cfc" providerId="ADAL" clId="{83B83508-833A-46F9-86A5-44774D68D1DE}" dt="2023-11-30T06:40:04.994" v="17" actId="207"/>
        <pc:sldMkLst>
          <pc:docMk/>
          <pc:sldMk cId="3699432107" sldId="269"/>
        </pc:sldMkLst>
        <pc:graphicFrameChg chg="modGraphic">
          <ac:chgData name="Stephanie Gibrat" userId="dd73e651-876d-4068-81f8-5cccbe696cfc" providerId="ADAL" clId="{83B83508-833A-46F9-86A5-44774D68D1DE}" dt="2023-11-30T06:40:04.994" v="17" actId="207"/>
          <ac:graphicFrameMkLst>
            <pc:docMk/>
            <pc:sldMk cId="3699432107" sldId="269"/>
            <ac:graphicFrameMk id="4" creationId="{3F24545F-A5A2-4F5F-A748-D0308BC9BE5D}"/>
          </ac:graphicFrameMkLst>
        </pc:graphicFrameChg>
      </pc:sldChg>
      <pc:sldChg chg="modSp new mod">
        <pc:chgData name="Stephanie Gibrat" userId="dd73e651-876d-4068-81f8-5cccbe696cfc" providerId="ADAL" clId="{83B83508-833A-46F9-86A5-44774D68D1DE}" dt="2023-11-30T06:48:04.562" v="554" actId="20577"/>
        <pc:sldMkLst>
          <pc:docMk/>
          <pc:sldMk cId="633488648" sldId="272"/>
        </pc:sldMkLst>
        <pc:spChg chg="mod">
          <ac:chgData name="Stephanie Gibrat" userId="dd73e651-876d-4068-81f8-5cccbe696cfc" providerId="ADAL" clId="{83B83508-833A-46F9-86A5-44774D68D1DE}" dt="2023-11-30T06:43:32.035" v="58" actId="113"/>
          <ac:spMkLst>
            <pc:docMk/>
            <pc:sldMk cId="633488648" sldId="272"/>
            <ac:spMk id="2" creationId="{3A72987F-34DF-42C6-B305-5CCD6F82FBA3}"/>
          </ac:spMkLst>
        </pc:spChg>
        <pc:spChg chg="mod">
          <ac:chgData name="Stephanie Gibrat" userId="dd73e651-876d-4068-81f8-5cccbe696cfc" providerId="ADAL" clId="{83B83508-833A-46F9-86A5-44774D68D1DE}" dt="2023-11-30T06:48:04.562" v="554" actId="20577"/>
          <ac:spMkLst>
            <pc:docMk/>
            <pc:sldMk cId="633488648" sldId="272"/>
            <ac:spMk id="3" creationId="{EA183BC2-253B-4C5A-84E2-1A1691BCC6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9D86B-F728-4649-8606-64E609466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201A15-03D7-4685-AAE1-6559AC695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60D47-0019-44E8-AEEF-360FB3D4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D817E-72ED-4CD6-9BA7-A29B1F810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7D291-B8AD-4BC2-922E-21FAA03F9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736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ED8F7-D799-4BBB-9A1D-EFFB5241C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5CFC-AC7F-49C4-9F76-46A99EFD1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8FB28-923E-45EE-A173-E53EB8DC5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E899-756C-4035-924E-8C1DE12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3B050-7E21-4326-8369-94DF42E1A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66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1AA71-D502-4006-8D7B-FAEF2960F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73965-E812-47E1-8E6A-C3F94EECB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8B317-602E-4ACC-A524-50E1E4DC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9B340-E723-481C-93C8-169B34B7B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53E68-4B28-4B09-A8CC-6593BA271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342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4A5F8-A69E-497C-B348-DCE60AFCE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076C9-3AD1-4C5B-B115-98C3D7EC5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68733-528E-4804-9832-6041791B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2F47B-3682-473A-94AF-6981C8FF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D0CDE-B0A5-4F99-9B26-4590EBB32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50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C3EE7-2705-4477-BEE0-086846E68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1A4B44-4D74-4774-9855-FF04B075A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E7BD09-DAB7-4BF2-905E-6F31E83F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9B39-8DCC-496D-B4C2-072E72BA9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17102-B33C-4AE3-A50C-002BF8A6F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36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1758F-DB6E-4AC3-8B20-124FC5B96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89A6E-770F-4FE4-95D9-B473F716E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666AA-A361-4A95-A7ED-F52C004B4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44D45A-7230-421B-9F0C-CA3A5092B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18267B-A568-4C0B-886B-EB9848C20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A91D8C-7F78-4A1E-94A7-7AB267B1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04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79BB4-D1C0-4A79-BE56-3FA1AF243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0396A-1E66-499C-8920-5699D9D28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C604C-90BE-49DD-B44C-84144757D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762A7A-5BD5-49B0-9244-D203CA4ABD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C73E6-EA34-459C-B785-72AAED37D5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4286EE-6667-4CFF-BB6A-EB0BE92BA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3BDE04-52BD-41E8-A118-42D36BC1F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DB5D2A-20B3-4D03-805E-6500AF48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8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5AA2B-3C59-4656-8D0C-294081D3B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B93A0B-3B89-4E7D-A6A7-7DC9DDCA8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50A82F-F18B-4D3F-AC20-02F1ED0B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8F033E-0153-4A59-9C5B-545A949A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82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C948DA-0F67-4EEC-8D36-9827E6CEB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042B39-CAA5-486F-8F02-E7FC70E9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2E540-89CA-4A2E-9E0D-C2EDF12B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673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08FD2-CC38-4FAE-ADF4-01A5D703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CC430-9749-4B36-982C-6518F4795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FD229-1DC1-4E92-BD9B-EF712259E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A4A7D-D733-4F0B-A74A-E93411ADE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ED621-447E-495B-93F3-A819668D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718D2-574B-40BB-B83C-7548B3844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95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3C3C1-86CA-4AD9-9708-9C837F146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3C898-65D1-4A8C-9F60-C9C026F54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9016E-760D-4EE7-BD4D-0DBD6BC87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D8CBC-1FBF-485A-8DA6-B1BCA2501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74DEC-28E4-4E8B-8460-306C5BAD9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A42E00-7DB8-41E7-91DE-EDB36BEF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88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B3D6F8-A95D-4B99-AA80-9F0690628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E7B85-211A-4CEF-8D4F-70697557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76F9F-E01A-415F-B852-669C092F9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277E-B74B-4481-9892-388A1351E08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82B28-EE3B-4A0E-AC48-679769C707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C28AA-4137-4C1D-9ABC-74593B321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601A1-6668-4FDD-91F0-F6A446ECAF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24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A5C207-C08E-47C6-B44D-089B9C2CE6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GB" sz="5200" b="1">
                <a:solidFill>
                  <a:schemeClr val="tx2"/>
                </a:solidFill>
              </a:rPr>
              <a:t>WNC Planning Service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AA7167-8E15-49AC-9808-BB354AE39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074720"/>
            <a:ext cx="5760846" cy="1345006"/>
          </a:xfrm>
        </p:spPr>
        <p:txBody>
          <a:bodyPr>
            <a:normAutofit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Progress with PAS Peer Review Actions</a:t>
            </a:r>
          </a:p>
          <a:p>
            <a:r>
              <a:rPr lang="en-GB" sz="2000" b="1" dirty="0">
                <a:solidFill>
                  <a:schemeClr val="tx2"/>
                </a:solidFill>
              </a:rPr>
              <a:t>January </a:t>
            </a:r>
            <a:r>
              <a:rPr lang="en-GB" sz="2000" b="1">
                <a:solidFill>
                  <a:schemeClr val="tx2"/>
                </a:solidFill>
              </a:rPr>
              <a:t>– November </a:t>
            </a:r>
            <a:r>
              <a:rPr lang="en-GB" sz="2000" b="1" dirty="0">
                <a:solidFill>
                  <a:schemeClr val="tx2"/>
                </a:solidFill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4111519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B14DB-857F-4E50-AAC9-5C19FB78F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753" y="365126"/>
            <a:ext cx="8433047" cy="1117446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Community and Partnership Engagement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CD7F85C-73A8-42A6-8425-95E56B32FF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5264475"/>
              </p:ext>
            </p:extLst>
          </p:nvPr>
        </p:nvGraphicFramePr>
        <p:xfrm>
          <a:off x="914400" y="1657350"/>
          <a:ext cx="10515599" cy="4397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613">
                  <a:extLst>
                    <a:ext uri="{9D8B030D-6E8A-4147-A177-3AD203B41FA5}">
                      <a16:colId xmlns:a16="http://schemas.microsoft.com/office/drawing/2014/main" val="2708136147"/>
                    </a:ext>
                  </a:extLst>
                </a:gridCol>
                <a:gridCol w="1956177">
                  <a:extLst>
                    <a:ext uri="{9D8B030D-6E8A-4147-A177-3AD203B41FA5}">
                      <a16:colId xmlns:a16="http://schemas.microsoft.com/office/drawing/2014/main" val="3077288320"/>
                    </a:ext>
                  </a:extLst>
                </a:gridCol>
                <a:gridCol w="6500809">
                  <a:extLst>
                    <a:ext uri="{9D8B030D-6E8A-4147-A177-3AD203B41FA5}">
                      <a16:colId xmlns:a16="http://schemas.microsoft.com/office/drawing/2014/main" val="1268167853"/>
                    </a:ext>
                  </a:extLst>
                </a:gridCol>
              </a:tblGrid>
              <a:tr h="6288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409379"/>
                  </a:ext>
                </a:extLst>
              </a:tr>
              <a:tr h="37684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solidFill>
                            <a:schemeClr val="tx1"/>
                          </a:solidFill>
                          <a:effectLst/>
                        </a:rPr>
                        <a:t>Introduce a forum that engages with agents and customers to help shape the service and hear and address concerns.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Community and Partnership Engagement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Introduce an Agents and Developers Forum for West Northamptonshire, linking with Inward Investment and Regeneration networks as appropriate.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Continue positive enabling relationships with strategic stakeholders and delivery partners, such as Homes England and key infrastructure providers.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Embed a culture of customer satisfaction and continuous learning/improvement in the Planning Service for example, on ‘project closure’ ensure a customer satisfaction survey is issued and received to inform future practice and processes.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887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61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E0850-2A1E-41CE-ABF3-177E4E319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848" y="365125"/>
            <a:ext cx="8947951" cy="1325563"/>
          </a:xfrm>
        </p:spPr>
        <p:txBody>
          <a:bodyPr/>
          <a:lstStyle/>
          <a:p>
            <a:r>
              <a:rPr lang="en-GB" b="1"/>
              <a:t>Achieving Outcomes – Process Design</a:t>
            </a:r>
            <a:endParaRPr lang="en-GB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3CB1896-9640-400D-A59C-F2C799D6AD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793483"/>
              </p:ext>
            </p:extLst>
          </p:nvPr>
        </p:nvGraphicFramePr>
        <p:xfrm>
          <a:off x="683581" y="1690688"/>
          <a:ext cx="10750858" cy="44349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4919">
                  <a:extLst>
                    <a:ext uri="{9D8B030D-6E8A-4147-A177-3AD203B41FA5}">
                      <a16:colId xmlns:a16="http://schemas.microsoft.com/office/drawing/2014/main" val="3679519405"/>
                    </a:ext>
                  </a:extLst>
                </a:gridCol>
                <a:gridCol w="1822550">
                  <a:extLst>
                    <a:ext uri="{9D8B030D-6E8A-4147-A177-3AD203B41FA5}">
                      <a16:colId xmlns:a16="http://schemas.microsoft.com/office/drawing/2014/main" val="1696826210"/>
                    </a:ext>
                  </a:extLst>
                </a:gridCol>
                <a:gridCol w="6843389">
                  <a:extLst>
                    <a:ext uri="{9D8B030D-6E8A-4147-A177-3AD203B41FA5}">
                      <a16:colId xmlns:a16="http://schemas.microsoft.com/office/drawing/2014/main" val="3053638514"/>
                    </a:ext>
                  </a:extLst>
                </a:gridCol>
              </a:tblGrid>
              <a:tr h="6047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672467"/>
                  </a:ext>
                </a:extLst>
              </a:tr>
              <a:tr h="38301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Carry out process “quick wins” including: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validation –guidance to staff on acceptable technical support documents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consultation – reduce unnecessary consultation with internal and external stakeholders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triage incoming applications for quick decisions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Achieving outcomes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Complete onboarding of DEF, WNC’s single software system for the Planning Service.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Complete legacy process mapping exercise.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Test temporary WNC processes and templates for a six-month period before a full review during 2024 to embed optimum unitary processes.</a:t>
                      </a:r>
                      <a:endParaRPr lang="en-GB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0057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271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A3C47-752C-4B39-B706-08963292E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650" y="365125"/>
            <a:ext cx="9582151" cy="644525"/>
          </a:xfrm>
        </p:spPr>
        <p:txBody>
          <a:bodyPr>
            <a:normAutofit fontScale="90000"/>
          </a:bodyPr>
          <a:lstStyle/>
          <a:p>
            <a:r>
              <a:rPr lang="en-GB" b="1"/>
              <a:t>Achieving Outcomes – Local Plan Engagement</a:t>
            </a:r>
            <a:endParaRPr lang="en-GB"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D496F2E-F3EC-4138-AD33-650579785D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973590"/>
              </p:ext>
            </p:extLst>
          </p:nvPr>
        </p:nvGraphicFramePr>
        <p:xfrm>
          <a:off x="1076325" y="1762125"/>
          <a:ext cx="10372725" cy="3724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2756">
                  <a:extLst>
                    <a:ext uri="{9D8B030D-6E8A-4147-A177-3AD203B41FA5}">
                      <a16:colId xmlns:a16="http://schemas.microsoft.com/office/drawing/2014/main" val="480437539"/>
                    </a:ext>
                  </a:extLst>
                </a:gridCol>
                <a:gridCol w="1655319">
                  <a:extLst>
                    <a:ext uri="{9D8B030D-6E8A-4147-A177-3AD203B41FA5}">
                      <a16:colId xmlns:a16="http://schemas.microsoft.com/office/drawing/2014/main" val="774116495"/>
                    </a:ext>
                  </a:extLst>
                </a:gridCol>
                <a:gridCol w="6724650">
                  <a:extLst>
                    <a:ext uri="{9D8B030D-6E8A-4147-A177-3AD203B41FA5}">
                      <a16:colId xmlns:a16="http://schemas.microsoft.com/office/drawing/2014/main" val="4053825611"/>
                    </a:ext>
                  </a:extLst>
                </a:gridCol>
              </a:tblGrid>
              <a:tr h="5789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2486399"/>
                  </a:ext>
                </a:extLst>
              </a:tr>
              <a:tr h="3050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Develop a comprehensive approach, capitalising on the opportunities of a new unitary council, to involving and engaging involve internal and external stakeholders to work together to develop the new local plan.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Achieving Outcomes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solidFill>
                            <a:schemeClr val="tx1"/>
                          </a:solidFill>
                          <a:effectLst/>
                        </a:rPr>
                        <a:t>Continuation of the production of the single Local Plan for West Northamptonshire.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i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Update the Local Development Scheme (LDS) to ensure the milestones for the single Local Plan are refreshed and fit for purpose.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i="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solidFill>
                            <a:srgbClr val="FF0000"/>
                          </a:solidFill>
                          <a:effectLst/>
                        </a:rPr>
                        <a:t>Undertake a proactive consultation and engagement programme on the Local Plan.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2016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150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11A9-DC1C-4908-95BC-8ACCEC12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365125"/>
            <a:ext cx="9220200" cy="1196975"/>
          </a:xfrm>
        </p:spPr>
        <p:txBody>
          <a:bodyPr>
            <a:normAutofit fontScale="90000"/>
          </a:bodyPr>
          <a:lstStyle/>
          <a:p>
            <a:r>
              <a:rPr lang="en-GB" b="1"/>
              <a:t>Achieving Outcomes – Local Plan Delivery</a:t>
            </a:r>
            <a:endParaRPr lang="en-GB" b="1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B433532-DF30-49EC-A4A0-EFDD1EE41C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6868068"/>
              </p:ext>
            </p:extLst>
          </p:nvPr>
        </p:nvGraphicFramePr>
        <p:xfrm>
          <a:off x="895351" y="1904999"/>
          <a:ext cx="9975531" cy="3514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2112">
                  <a:extLst>
                    <a:ext uri="{9D8B030D-6E8A-4147-A177-3AD203B41FA5}">
                      <a16:colId xmlns:a16="http://schemas.microsoft.com/office/drawing/2014/main" val="3263198517"/>
                    </a:ext>
                  </a:extLst>
                </a:gridCol>
                <a:gridCol w="2385737">
                  <a:extLst>
                    <a:ext uri="{9D8B030D-6E8A-4147-A177-3AD203B41FA5}">
                      <a16:colId xmlns:a16="http://schemas.microsoft.com/office/drawing/2014/main" val="813665263"/>
                    </a:ext>
                  </a:extLst>
                </a:gridCol>
                <a:gridCol w="4317682">
                  <a:extLst>
                    <a:ext uri="{9D8B030D-6E8A-4147-A177-3AD203B41FA5}">
                      <a16:colId xmlns:a16="http://schemas.microsoft.com/office/drawing/2014/main" val="2481678272"/>
                    </a:ext>
                  </a:extLst>
                </a:gridCol>
              </a:tblGrid>
              <a:tr h="489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390889"/>
                  </a:ext>
                </a:extLst>
              </a:tr>
              <a:tr h="3025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Consider working with PAS to establish realistic project management arrangements for progressing the council’s new local plan.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Achieving Outcomes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Work with PAS to review the revised draft LDS and project programme before presenting to Planning Policy Committee.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Work with PAS to review existing Local Plan evidence base, identify gaps and produce robust standard briefs for procurement.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03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268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EBED0-AA9D-455E-95D3-128FC3D21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Achieving Outcomes – Governance S106/CIL</a:t>
            </a:r>
            <a:endParaRPr lang="en-GB" b="1" dirty="0"/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0C7EC6D8-50F9-4A0E-B612-DFBD308C5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084916"/>
              </p:ext>
            </p:extLst>
          </p:nvPr>
        </p:nvGraphicFramePr>
        <p:xfrm>
          <a:off x="1028700" y="1781175"/>
          <a:ext cx="9838055" cy="4639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2159">
                  <a:extLst>
                    <a:ext uri="{9D8B030D-6E8A-4147-A177-3AD203B41FA5}">
                      <a16:colId xmlns:a16="http://schemas.microsoft.com/office/drawing/2014/main" val="814324500"/>
                    </a:ext>
                  </a:extLst>
                </a:gridCol>
                <a:gridCol w="1867441">
                  <a:extLst>
                    <a:ext uri="{9D8B030D-6E8A-4147-A177-3AD203B41FA5}">
                      <a16:colId xmlns:a16="http://schemas.microsoft.com/office/drawing/2014/main" val="2663359685"/>
                    </a:ext>
                  </a:extLst>
                </a:gridCol>
                <a:gridCol w="5418455">
                  <a:extLst>
                    <a:ext uri="{9D8B030D-6E8A-4147-A177-3AD203B41FA5}">
                      <a16:colId xmlns:a16="http://schemas.microsoft.com/office/drawing/2014/main" val="976051763"/>
                    </a:ext>
                  </a:extLst>
                </a:gridCol>
              </a:tblGrid>
              <a:tr h="2385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61809"/>
                  </a:ext>
                </a:extLst>
              </a:tr>
              <a:tr h="34133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Engage with PAS to benefit from their current support offer on improving the governance of developer contributions.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Achieving Outcomes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Undertake a DLUHC funded six-week review with PAS and Inner Circle Consulting to identify recommendations for a single process and governance framework for WNC.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Ensure adequate resourcing corporately to deliver the project programme.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Provide update to ELT and Members on the project programme and resource plan for corporate implementation.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Work with PAS to deliver Member and Parish training on S106/CIL.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7617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0154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987F-34DF-42C6-B305-5CCD6F82F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83BC2-253B-4C5A-84E2-1A1691BCC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Feedback from today’s session – has it been useful?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Further session on S106 and CIL – 30</a:t>
            </a:r>
            <a:r>
              <a:rPr lang="en-GB" baseline="30000" dirty="0"/>
              <a:t>th</a:t>
            </a:r>
            <a:r>
              <a:rPr lang="en-GB" dirty="0"/>
              <a:t> January 2024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Parish Questionnaire – January/ February 2024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Further session on the West Northamptonshire Local Plan – February/March 2024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Input into NCALC training programme 2024</a:t>
            </a:r>
          </a:p>
        </p:txBody>
      </p:sp>
    </p:spTree>
    <p:extLst>
      <p:ext uri="{BB962C8B-B14F-4D97-AF65-F5344CB8AC3E}">
        <p14:creationId xmlns:p14="http://schemas.microsoft.com/office/powerpoint/2010/main" val="633488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6745EBE-8E6B-4EA0-AA48-50CD374DE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4" y="352137"/>
            <a:ext cx="8839201" cy="622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30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15E0A-FB4D-468C-A2A5-AE1063392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3046" y="365126"/>
            <a:ext cx="4970754" cy="886626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Scope of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853D-C054-4892-B9B5-22BA87585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025"/>
            <a:ext cx="10515600" cy="4833938"/>
          </a:xfrm>
        </p:spPr>
        <p:txBody>
          <a:bodyPr>
            <a:normAutofit/>
          </a:bodyPr>
          <a:lstStyle/>
          <a:p>
            <a:r>
              <a:rPr lang="en-GB" dirty="0"/>
              <a:t>PAS Peer Review undertaken of Planning Service in November 2022</a:t>
            </a:r>
          </a:p>
          <a:p>
            <a:r>
              <a:rPr lang="en-GB" dirty="0"/>
              <a:t>Report of recommendations produced in early 2023 and reported to Cabinet</a:t>
            </a:r>
          </a:p>
          <a:p>
            <a:r>
              <a:rPr lang="en-GB" dirty="0"/>
              <a:t>12 recommendations around 4 key areas:</a:t>
            </a:r>
          </a:p>
          <a:p>
            <a:pPr marL="0" indent="0">
              <a:buNone/>
            </a:pPr>
            <a:r>
              <a:rPr lang="en-GB" dirty="0"/>
              <a:t>	- Vision and Leadership</a:t>
            </a:r>
          </a:p>
          <a:p>
            <a:pPr marL="0" indent="0">
              <a:buNone/>
            </a:pPr>
            <a:r>
              <a:rPr lang="en-GB" dirty="0"/>
              <a:t>	- Performance Management</a:t>
            </a:r>
          </a:p>
          <a:p>
            <a:pPr marL="0" indent="0">
              <a:buNone/>
            </a:pPr>
            <a:r>
              <a:rPr lang="en-GB" dirty="0"/>
              <a:t>	- Community Partnership and Engagement</a:t>
            </a:r>
          </a:p>
          <a:p>
            <a:pPr marL="0" indent="0">
              <a:buNone/>
            </a:pPr>
            <a:r>
              <a:rPr lang="en-GB" dirty="0"/>
              <a:t>	- Achieving Outcomes (Local Plan, Process, and Governance)</a:t>
            </a:r>
          </a:p>
          <a:p>
            <a:r>
              <a:rPr lang="en-GB" dirty="0"/>
              <a:t>Presentation is to detail progress to date January-November 2023 and next steps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49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BDF2A-FE44-47AB-A85B-49E1ABC73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7736" y="365125"/>
            <a:ext cx="5166064" cy="868871"/>
          </a:xfrm>
        </p:spPr>
        <p:txBody>
          <a:bodyPr/>
          <a:lstStyle/>
          <a:p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Vision and Leadership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5E515F1-6EE8-453D-90FD-316360585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138309"/>
              </p:ext>
            </p:extLst>
          </p:nvPr>
        </p:nvGraphicFramePr>
        <p:xfrm>
          <a:off x="1145219" y="1748901"/>
          <a:ext cx="10164563" cy="3231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3731">
                  <a:extLst>
                    <a:ext uri="{9D8B030D-6E8A-4147-A177-3AD203B41FA5}">
                      <a16:colId xmlns:a16="http://schemas.microsoft.com/office/drawing/2014/main" val="401040963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408601628"/>
                    </a:ext>
                  </a:extLst>
                </a:gridCol>
                <a:gridCol w="6785407">
                  <a:extLst>
                    <a:ext uri="{9D8B030D-6E8A-4147-A177-3AD203B41FA5}">
                      <a16:colId xmlns:a16="http://schemas.microsoft.com/office/drawing/2014/main" val="403834754"/>
                    </a:ext>
                  </a:extLst>
                </a:gridCol>
              </a:tblGrid>
              <a:tr h="985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266413"/>
                  </a:ext>
                </a:extLst>
              </a:tr>
              <a:tr h="22459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Implement the planning service restructure as quickly as possible after the new Director is in post.</a:t>
                      </a:r>
                      <a:endParaRPr lang="en-GB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Vision and Leadership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Restructure the full planning service under the ethos of ‘one service, one team’ ensuring it is fit for purpose for a unitary authority.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6822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FD8D8-6F69-44D0-ADA5-933E11E18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6513" y="365125"/>
            <a:ext cx="5077287" cy="663575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Vision and Leadership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C72909D-35B7-49F1-9CA6-4C84FACF6A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55573"/>
              </p:ext>
            </p:extLst>
          </p:nvPr>
        </p:nvGraphicFramePr>
        <p:xfrm>
          <a:off x="577049" y="1127465"/>
          <a:ext cx="10948199" cy="5316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2066">
                  <a:extLst>
                    <a:ext uri="{9D8B030D-6E8A-4147-A177-3AD203B41FA5}">
                      <a16:colId xmlns:a16="http://schemas.microsoft.com/office/drawing/2014/main" val="2389736737"/>
                    </a:ext>
                  </a:extLst>
                </a:gridCol>
                <a:gridCol w="1849768">
                  <a:extLst>
                    <a:ext uri="{9D8B030D-6E8A-4147-A177-3AD203B41FA5}">
                      <a16:colId xmlns:a16="http://schemas.microsoft.com/office/drawing/2014/main" val="2155511640"/>
                    </a:ext>
                  </a:extLst>
                </a:gridCol>
                <a:gridCol w="7216365">
                  <a:extLst>
                    <a:ext uri="{9D8B030D-6E8A-4147-A177-3AD203B41FA5}">
                      <a16:colId xmlns:a16="http://schemas.microsoft.com/office/drawing/2014/main" val="1659688831"/>
                    </a:ext>
                  </a:extLst>
                </a:gridCol>
              </a:tblGrid>
              <a:tr h="403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027363"/>
                  </a:ext>
                </a:extLst>
              </a:tr>
              <a:tr h="4870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Improve the way the planning teams are managed and led to build a stronger sense of shared purpose and start to agree and develop good: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people management practices;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customer focus; and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behaviours and culture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002060"/>
                          </a:solidFill>
                          <a:effectLst/>
                        </a:rPr>
                        <a:t>for the new planning service.</a:t>
                      </a:r>
                      <a:endParaRPr lang="en-GB" sz="1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Vision and Leadership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Recruitment to permanent AD position.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Recruitment to permanent Planning Leadership Team and Team Leader positions.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External recruitment campaign launch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WNC Corporate Induction for all new starters to embed our WNC culture and behaviours.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Dedicated Customer Experience training for full Planning Service.</a:t>
                      </a:r>
                      <a:b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GB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Introduction of WNC line management training for Principal Planning Officers and above.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Introduction of Leadership Training programme.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Introduction of pilot WNC talent management and succession planning programme</a:t>
                      </a: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2755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164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0424-FC6C-4C4B-B5BE-1E5314C90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0774" y="365125"/>
            <a:ext cx="5153025" cy="1006475"/>
          </a:xfrm>
        </p:spPr>
        <p:txBody>
          <a:bodyPr/>
          <a:lstStyle/>
          <a:p>
            <a:r>
              <a:rPr lang="en-GB" b="1" dirty="0"/>
              <a:t>Vision and Leadership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94180FC-BE37-44B7-9BC5-04AF37D05C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290595"/>
              </p:ext>
            </p:extLst>
          </p:nvPr>
        </p:nvGraphicFramePr>
        <p:xfrm>
          <a:off x="819150" y="1228725"/>
          <a:ext cx="10696575" cy="55219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0825">
                  <a:extLst>
                    <a:ext uri="{9D8B030D-6E8A-4147-A177-3AD203B41FA5}">
                      <a16:colId xmlns:a16="http://schemas.microsoft.com/office/drawing/2014/main" val="2745675238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693986999"/>
                    </a:ext>
                  </a:extLst>
                </a:gridCol>
                <a:gridCol w="6143625">
                  <a:extLst>
                    <a:ext uri="{9D8B030D-6E8A-4147-A177-3AD203B41FA5}">
                      <a16:colId xmlns:a16="http://schemas.microsoft.com/office/drawing/2014/main" val="1898911599"/>
                    </a:ext>
                  </a:extLst>
                </a:gridCol>
              </a:tblGrid>
              <a:tr h="502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223071"/>
                  </a:ext>
                </a:extLst>
              </a:tr>
              <a:tr h="49738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Develop a workforce development plan for the service to include succession planning, training programmes for “growing your own” and introduce linked career grade role.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Vision and Leadership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Continuation of the existing career grade planner roles in the new structure.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Introduction of Apprenticeships alongside the existing Graduate programme.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Introduction of pilot WNC talent management and succession planning programme.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Introduction of formal APC mentoring programme.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Adoption of WNC corporate mentoring once pilot complete.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Introduction of the Planning Service ‘Future Leaders’ programme of CPD and networking events.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Continued development of the Planning Service CPD Hub.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104" marR="63104" marT="0" marB="0"/>
                </a:tc>
                <a:extLst>
                  <a:ext uri="{0D108BD9-81ED-4DB2-BD59-A6C34878D82A}">
                    <a16:rowId xmlns:a16="http://schemas.microsoft.com/office/drawing/2014/main" val="79261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71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A8312-1683-46C7-A000-586A485C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65126"/>
            <a:ext cx="5257800" cy="1126324"/>
          </a:xfrm>
        </p:spPr>
        <p:txBody>
          <a:bodyPr/>
          <a:lstStyle/>
          <a:p>
            <a:r>
              <a:rPr lang="en-GB" b="1" dirty="0"/>
              <a:t>Vision and Leadership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24545F-A5A2-4F5F-A748-D0308BC9B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949084"/>
              </p:ext>
            </p:extLst>
          </p:nvPr>
        </p:nvGraphicFramePr>
        <p:xfrm>
          <a:off x="952500" y="1323976"/>
          <a:ext cx="10315575" cy="54141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9131">
                  <a:extLst>
                    <a:ext uri="{9D8B030D-6E8A-4147-A177-3AD203B41FA5}">
                      <a16:colId xmlns:a16="http://schemas.microsoft.com/office/drawing/2014/main" val="853338297"/>
                    </a:ext>
                  </a:extLst>
                </a:gridCol>
                <a:gridCol w="1793896">
                  <a:extLst>
                    <a:ext uri="{9D8B030D-6E8A-4147-A177-3AD203B41FA5}">
                      <a16:colId xmlns:a16="http://schemas.microsoft.com/office/drawing/2014/main" val="2004038693"/>
                    </a:ext>
                  </a:extLst>
                </a:gridCol>
                <a:gridCol w="6612548">
                  <a:extLst>
                    <a:ext uri="{9D8B030D-6E8A-4147-A177-3AD203B41FA5}">
                      <a16:colId xmlns:a16="http://schemas.microsoft.com/office/drawing/2014/main" val="2058850843"/>
                    </a:ext>
                  </a:extLst>
                </a:gridCol>
              </a:tblGrid>
              <a:tr h="460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465566"/>
                  </a:ext>
                </a:extLst>
              </a:tr>
              <a:tr h="4953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Carry out management “quick wins” including: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senior manager attending team meetings to agreed frequency;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introduction of regular planning service newsletters/emails; and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regular one to ones for all staff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prepare and implement an action plan to address staff survey results in consultation with staff.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Vision and Leadership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Introduction of a monthly full WNC Planning Service team meeting led by Assistant Director.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Introduction of monthly WNC Team meetings for functional areas (Policy and Specialist Services, Development Management, Enforcement, Technical Support).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</a:rPr>
                        <a:t>Establish single WNC communication channels for the Planning Service on Outlook and Teams.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Ensure a supportive culture throughout the entire Planning Service via regular 1-2-1s for all staff using the existing WNC ‘VIP’ mechanism.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Adoption and ongoing implementation of the Planning Service Communications Strategy.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594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432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D9CA0-F885-4ADB-B15F-DDDA6D3D3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7422" y="365126"/>
            <a:ext cx="5796378" cy="8636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Performance Management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D229842-A91A-4AEA-A24F-579549ECBF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390759"/>
              </p:ext>
            </p:extLst>
          </p:nvPr>
        </p:nvGraphicFramePr>
        <p:xfrm>
          <a:off x="612559" y="1304925"/>
          <a:ext cx="10617693" cy="4932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3053">
                  <a:extLst>
                    <a:ext uri="{9D8B030D-6E8A-4147-A177-3AD203B41FA5}">
                      <a16:colId xmlns:a16="http://schemas.microsoft.com/office/drawing/2014/main" val="2009664921"/>
                    </a:ext>
                  </a:extLst>
                </a:gridCol>
                <a:gridCol w="2114688">
                  <a:extLst>
                    <a:ext uri="{9D8B030D-6E8A-4147-A177-3AD203B41FA5}">
                      <a16:colId xmlns:a16="http://schemas.microsoft.com/office/drawing/2014/main" val="3573303707"/>
                    </a:ext>
                  </a:extLst>
                </a:gridCol>
                <a:gridCol w="5019952">
                  <a:extLst>
                    <a:ext uri="{9D8B030D-6E8A-4147-A177-3AD203B41FA5}">
                      <a16:colId xmlns:a16="http://schemas.microsoft.com/office/drawing/2014/main" val="2478767395"/>
                    </a:ext>
                  </a:extLst>
                </a:gridCol>
              </a:tblGrid>
              <a:tr h="442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092471"/>
                  </a:ext>
                </a:extLst>
              </a:tr>
              <a:tr h="44863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Analyse existing committee decisions and activity to inform a review the scheme of delegation and the number of committees to provide a committee structure and process fit for a unitary council to: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improve culture and practice of planning committees to reduce the risk to the council including eliminating the use of substitute members on planning committees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ensure that householder and minor applications only go to committee in exceptional circumstances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trial a significantly reduced number of committees with a proportionate geographical spread (based on workload)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Performance Management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Conduct an evidence-based review and make recommendations to rationalise the number, structure and format of all WNC Planning Committees to ensure they are fit for purpose and represent a unitary council.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Review and make recommendations regarding the governance and remit for the Planning Policy Committee.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</a:rPr>
                        <a:t>Provide an ongoing dedicated Member Training programme to ensure robust decision making and continuous learning alongside consistent excellent conduct.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2219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346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DC31D-868C-42AD-B476-FCCFDAD2B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623" y="365126"/>
            <a:ext cx="5956177" cy="7826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Performance Management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75F1C13-8439-4F20-87ED-8EFBFB659E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218134"/>
              </p:ext>
            </p:extLst>
          </p:nvPr>
        </p:nvGraphicFramePr>
        <p:xfrm>
          <a:off x="714375" y="1219200"/>
          <a:ext cx="10286365" cy="5381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09614">
                  <a:extLst>
                    <a:ext uri="{9D8B030D-6E8A-4147-A177-3AD203B41FA5}">
                      <a16:colId xmlns:a16="http://schemas.microsoft.com/office/drawing/2014/main" val="3972298576"/>
                    </a:ext>
                  </a:extLst>
                </a:gridCol>
                <a:gridCol w="1891011">
                  <a:extLst>
                    <a:ext uri="{9D8B030D-6E8A-4147-A177-3AD203B41FA5}">
                      <a16:colId xmlns:a16="http://schemas.microsoft.com/office/drawing/2014/main" val="2458515398"/>
                    </a:ext>
                  </a:extLst>
                </a:gridCol>
                <a:gridCol w="5285740">
                  <a:extLst>
                    <a:ext uri="{9D8B030D-6E8A-4147-A177-3AD203B41FA5}">
                      <a16:colId xmlns:a16="http://schemas.microsoft.com/office/drawing/2014/main" val="3440243481"/>
                    </a:ext>
                  </a:extLst>
                </a:gridCol>
              </a:tblGrid>
              <a:tr h="2394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781280"/>
                  </a:ext>
                </a:extLst>
              </a:tr>
              <a:tr h="4604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Implement a robust service performance management framework to provide the data and information necessary to understand how the service is performing and inform what resources are needed.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Performance Management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Ensure regular meetings with DLUHC to maintain support and the sharing of best practice.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Update corporate performance indicators to continually reflect statutory national targets.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Embed a culture of performance management via weekly performance reports, fortnightly Planning LT and monthly Place DMT.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</a:rPr>
                        <a:t>Ensure supportive performance management throughout the entire Planning Service via regular 1-2-1s, team meetings and Appraisals.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Introduce the Planning Performance Agreement Service for large schemes.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1798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25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8EB7E-1E92-4950-8D3D-0FFF10F22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9733" y="365126"/>
            <a:ext cx="8504068" cy="824482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Community and Partnership Engagement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919848C-8606-449B-A08F-78CA75A372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816232"/>
              </p:ext>
            </p:extLst>
          </p:nvPr>
        </p:nvGraphicFramePr>
        <p:xfrm>
          <a:off x="692458" y="1304925"/>
          <a:ext cx="10661344" cy="5362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0367">
                  <a:extLst>
                    <a:ext uri="{9D8B030D-6E8A-4147-A177-3AD203B41FA5}">
                      <a16:colId xmlns:a16="http://schemas.microsoft.com/office/drawing/2014/main" val="68019717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304174587"/>
                    </a:ext>
                  </a:extLst>
                </a:gridCol>
                <a:gridCol w="6124577">
                  <a:extLst>
                    <a:ext uri="{9D8B030D-6E8A-4147-A177-3AD203B41FA5}">
                      <a16:colId xmlns:a16="http://schemas.microsoft.com/office/drawing/2014/main" val="2851367268"/>
                    </a:ext>
                  </a:extLst>
                </a:gridCol>
              </a:tblGrid>
              <a:tr h="619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PAS Recommendation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Transformation workstream 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WNC Actions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013278"/>
                  </a:ext>
                </a:extLst>
              </a:tr>
              <a:tr h="4742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Consider opportunities for more planning training and development for town and parish councils, in conjunction with West Northamptonshire members and officers to include: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how the planning system works;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some illustrative specific planning applications with explanations around reasons for decisions;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some illustrative specific enforcement cases with explanations around reasons for action or not; 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</a:rPr>
                        <a:t>some assessment of overturns and appeals showing lessons learnt.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effectLst/>
                        </a:rPr>
                        <a:t>Community and Partnership Engagement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Utilise the platform of NCALC’s existing training programme to reach Parish and Town Councils and provide bespoke training.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Improve regular communication links with local councils via the Parish Briefing and a pilot Operation Focus Group.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</a:rPr>
                        <a:t>Undertake a regular satisfaction and feedback survey with the support of NCALC to inform and improve our customer experience on an ongoing basis.</a:t>
                      </a:r>
                      <a:endParaRPr lang="en-GB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461" marR="63461" marT="0" marB="0"/>
                </a:tc>
                <a:extLst>
                  <a:ext uri="{0D108BD9-81ED-4DB2-BD59-A6C34878D82A}">
                    <a16:rowId xmlns:a16="http://schemas.microsoft.com/office/drawing/2014/main" val="2251262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82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2F160B1A62704DBDC0AC22B6FA6B46" ma:contentTypeVersion="17" ma:contentTypeDescription="Create a new document." ma:contentTypeScope="" ma:versionID="1044aa453f5c094f3ce5c510f3cc4a46">
  <xsd:schema xmlns:xsd="http://www.w3.org/2001/XMLSchema" xmlns:xs="http://www.w3.org/2001/XMLSchema" xmlns:p="http://schemas.microsoft.com/office/2006/metadata/properties" xmlns:ns2="179e3f07-31ab-45be-a345-8534b1ac0c69" xmlns:ns3="f0a8d02b-2d38-4fe2-ab13-eb735b152d23" targetNamespace="http://schemas.microsoft.com/office/2006/metadata/properties" ma:root="true" ma:fieldsID="d133d521d85136ead5dd86bab21957e8" ns2:_="" ns3:_="">
    <xsd:import namespace="179e3f07-31ab-45be-a345-8534b1ac0c69"/>
    <xsd:import namespace="f0a8d02b-2d38-4fe2-ab13-eb735b152d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9e3f07-31ab-45be-a345-8534b1ac0c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4f5b5d5-b811-401f-b3da-ff951c7a87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a8d02b-2d38-4fe2-ab13-eb735b152d2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b32e260-ff2e-4080-8774-80236a7d8a20}" ma:internalName="TaxCatchAll" ma:showField="CatchAllData" ma:web="f0a8d02b-2d38-4fe2-ab13-eb735b152d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152F37-EE38-4B3A-A3A6-9C3FEA6F40CF}"/>
</file>

<file path=customXml/itemProps2.xml><?xml version="1.0" encoding="utf-8"?>
<ds:datastoreItem xmlns:ds="http://schemas.openxmlformats.org/officeDocument/2006/customXml" ds:itemID="{FD540821-ACF0-4143-A59E-D8B7CC49F9E4}"/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1517</Words>
  <Application>Microsoft Office PowerPoint</Application>
  <PresentationFormat>Widescreen</PresentationFormat>
  <Paragraphs>204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Office Theme</vt:lpstr>
      <vt:lpstr>WNC Planning Service</vt:lpstr>
      <vt:lpstr>Scope of Presentation</vt:lpstr>
      <vt:lpstr>Vision and Leadership</vt:lpstr>
      <vt:lpstr>Vision and Leadership</vt:lpstr>
      <vt:lpstr>Vision and Leadership</vt:lpstr>
      <vt:lpstr>Vision and Leadership</vt:lpstr>
      <vt:lpstr>Performance Management</vt:lpstr>
      <vt:lpstr>Performance Management</vt:lpstr>
      <vt:lpstr>Community and Partnership Engagement</vt:lpstr>
      <vt:lpstr>Community and Partnership Engagement</vt:lpstr>
      <vt:lpstr>Achieving Outcomes – Process Design</vt:lpstr>
      <vt:lpstr>Achieving Outcomes – Local Plan Engagement</vt:lpstr>
      <vt:lpstr>Achieving Outcomes – Local Plan Delivery</vt:lpstr>
      <vt:lpstr>Achieving Outcomes – Governance S106/CIL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Gibrat</dc:creator>
  <cp:lastModifiedBy>Stephanie Gibrat</cp:lastModifiedBy>
  <cp:revision>7</cp:revision>
  <dcterms:created xsi:type="dcterms:W3CDTF">2023-09-13T10:15:12Z</dcterms:created>
  <dcterms:modified xsi:type="dcterms:W3CDTF">2023-11-30T06:49:49Z</dcterms:modified>
</cp:coreProperties>
</file>